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297" r:id="rId3"/>
    <p:sldId id="273" r:id="rId4"/>
    <p:sldId id="296" r:id="rId5"/>
    <p:sldId id="277" r:id="rId6"/>
    <p:sldId id="278" r:id="rId7"/>
    <p:sldId id="279" r:id="rId8"/>
    <p:sldId id="283" r:id="rId9"/>
    <p:sldId id="282" r:id="rId10"/>
    <p:sldId id="290" r:id="rId11"/>
    <p:sldId id="291" r:id="rId12"/>
    <p:sldId id="292" r:id="rId13"/>
    <p:sldId id="298" r:id="rId14"/>
    <p:sldId id="281" r:id="rId15"/>
    <p:sldId id="284" r:id="rId16"/>
    <p:sldId id="293" r:id="rId17"/>
    <p:sldId id="29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D199"/>
    <a:srgbClr val="A2DDA4"/>
    <a:srgbClr val="FFC2E8"/>
    <a:srgbClr val="AAD76B"/>
    <a:srgbClr val="FCC565"/>
    <a:srgbClr val="9AFCE0"/>
    <a:srgbClr val="E4CE41"/>
    <a:srgbClr val="48E9C8"/>
    <a:srgbClr val="08D0EE"/>
    <a:srgbClr val="11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íl mheánach 2 – Aicean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00" autoAdjust="0"/>
    <p:restoredTop sz="94660"/>
  </p:normalViewPr>
  <p:slideViewPr>
    <p:cSldViewPr snapToGrid="0">
      <p:cViewPr>
        <p:scale>
          <a:sx n="114" d="100"/>
          <a:sy n="114" d="100"/>
        </p:scale>
        <p:origin x="-1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h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0DFAF-303B-4C0D-A686-461F83172B60}" type="datetimeFigureOut">
              <a:rPr lang="ga-IE" smtClean="0"/>
              <a:t>12/09/2018</a:t>
            </a:fld>
            <a:endParaRPr lang="ga-IE"/>
          </a:p>
        </p:txBody>
      </p:sp>
      <p:sp>
        <p:nvSpPr>
          <p:cNvPr id="4" name="Coinneálaí Ionaid Bhuntásc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Coinneálaí Ionaid Uimhir Sleamhnáin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CD69-28F2-430D-9A4D-B54354989AB5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268964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F3CBC-31DF-4D8E-A6C7-1C942EEA39BE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40523-D002-4C80-BAD2-6DC7EB8B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2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7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7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9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2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6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3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1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9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4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5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3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0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4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8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70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689C-9728-4D84-916C-451226C65A6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urriculum.org.uk/cuchulainn/gaeilge/pdf_gaeilge/aonad3/Aonad3_3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5" name="Picture 2" descr="R:\An Gum\Ginearalta\Féach Thart\FÉACH THART - R6\Stair - FT R6\Sleamhnáin - FT - Stair - R6\Íomhánna - Sleamhnáin - FT Stair - R6\Ealaín - Sleamhnáin - FT Stair - R6\Peter Donnelly\Íomhánna deiridh\pg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861373"/>
            <a:ext cx="9144000" cy="51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2806" y="1455343"/>
            <a:ext cx="5362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b="1" dirty="0" smtClean="0">
                <a:latin typeface="Pristina" panose="03060402040406080204" pitchFamily="66" charset="0"/>
              </a:rPr>
              <a:t>Fathach na Samhna</a:t>
            </a:r>
            <a:endParaRPr lang="ga-IE" sz="6000" b="1" dirty="0">
              <a:latin typeface="Pristina" panose="03060402040406080204" pitchFamily="66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523999" y="2356706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200" b="1" dirty="0" smtClean="0">
                <a:latin typeface="Pristina" panose="03060402040406080204" pitchFamily="66" charset="0"/>
              </a:rPr>
              <a:t>Scéal faoi Fhionn Mac Cumhaill</a:t>
            </a:r>
            <a:endParaRPr lang="ga-IE" sz="3200" b="1" dirty="0"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9218" name="Picture 2" descr="R:\An Gum\Ginearalta\Féach Thart\FÉACH THART - R6\Stair - FT R6\Sleamhnáin - FT - Stair - R6\Íomhánna - Sleamhnáin - FT Stair - R6\Ealaín - Sleamhnáin - FT Stair - R6\Peter Donnelly\Íomhánna deiridh\pg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890742"/>
            <a:ext cx="91440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1271" y="591488"/>
            <a:ext cx="50778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Baineadh geit as Ailéan nuair a chonaic sé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raibh an tine múchta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agus d’imigh sé leis ar chosa in airde. </a:t>
            </a:r>
          </a:p>
          <a:p>
            <a:endParaRPr lang="ga-IE" sz="2200" dirty="0" smtClean="0">
              <a:latin typeface="Tw Cen MT" panose="020B0602020104020603" pitchFamily="34" charset="0"/>
            </a:endParaRPr>
          </a:p>
          <a:p>
            <a:r>
              <a:rPr lang="ga-IE" sz="2200" dirty="0" smtClean="0">
                <a:latin typeface="Tw Cen MT" panose="020B0602020104020603" pitchFamily="34" charset="0"/>
              </a:rPr>
              <a:t>Lean Fionn é. Thóg sé a shleá agus chaith sé le hAiléan í. Lig Ailéan béic as nuair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buaileadh é agus thit sé ar chlár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dhroma. Ghearr Fionn an cloigeann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den fhathach lena chlaíomh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agus thug sé leis é. </a:t>
            </a:r>
          </a:p>
        </p:txBody>
      </p:sp>
    </p:spTree>
    <p:extLst>
      <p:ext uri="{BB962C8B-B14F-4D97-AF65-F5344CB8AC3E}">
        <p14:creationId xmlns:p14="http://schemas.microsoft.com/office/powerpoint/2010/main" val="25007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44507" y="612680"/>
            <a:ext cx="9649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Nuair a dhúisigh an tArdrí agus a chomhluadar ar maidin, bhí ionadh an domhain orthu nach raibh an dún dóite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go talamh ag Ailéan. Isteach le Fionn sa dún agus cloigeann an fhathaigh ina lámh aige.</a:t>
            </a:r>
          </a:p>
          <a:p>
            <a:r>
              <a:rPr lang="ga-IE" sz="2000" dirty="0" smtClean="0">
                <a:latin typeface="Tw Cen MT" panose="020B0602020104020603" pitchFamily="34" charset="0"/>
              </a:rPr>
              <a:t>	‘Ní thiocfaidh Ailéan arís go brách chuig do dhúnsa Oíche Shamhna,’ ar seisean.  </a:t>
            </a:r>
          </a:p>
          <a:p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‘Is agatsa, a Fhinn, a bheidh ceannas na Féinne as seo amach,’ arsa an tArdrí.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Agus sin mar a fuair Fionn Mac Cumhaill ceannas na Féinne.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0242" name="Picture 2" descr="R:\An Gum\Ginearalta\Féach Thart\FÉACH THART - R6\Stair - FT R6\Sleamhnáin - FT - Stair - R6\Íomhánna - Sleamhnáin - FT Stair - R6\Ealaín - Sleamhnáin - FT Stair - R6\Peter Donnelly\Íomhánna deiridh\pg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106" y="2570877"/>
            <a:ext cx="9144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2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6" name="Rectangle 3"/>
          <p:cNvSpPr/>
          <p:nvPr/>
        </p:nvSpPr>
        <p:spPr>
          <a:xfrm>
            <a:off x="2659152" y="2580835"/>
            <a:ext cx="6852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3200" dirty="0" smtClean="0">
                <a:latin typeface="Tw Cen MT" panose="020B0602020104020603" pitchFamily="34" charset="0"/>
              </a:rPr>
              <a:t>Ceaptar gur cumadh cuid de na scéalta Fiannaíochta le linn </a:t>
            </a:r>
            <a:r>
              <a:rPr lang="ga-IE" sz="3200" smtClean="0">
                <a:latin typeface="Tw Cen MT" panose="020B0602020104020603" pitchFamily="34" charset="0"/>
              </a:rPr>
              <a:t>na </a:t>
            </a:r>
            <a:r>
              <a:rPr lang="en-IE" sz="3200" smtClean="0">
                <a:latin typeface="Tw Cen MT" panose="020B0602020104020603" pitchFamily="34" charset="0"/>
              </a:rPr>
              <a:t>h</a:t>
            </a:r>
            <a:r>
              <a:rPr lang="ga-IE" sz="3200" smtClean="0">
                <a:latin typeface="Tw Cen MT" panose="020B0602020104020603" pitchFamily="34" charset="0"/>
              </a:rPr>
              <a:t>Iarannaoise</a:t>
            </a:r>
            <a:r>
              <a:rPr lang="ga-IE" sz="3200" dirty="0" smtClean="0">
                <a:latin typeface="Tw Cen MT" panose="020B0602020104020603" pitchFamily="34" charset="0"/>
              </a:rPr>
              <a:t>. </a:t>
            </a:r>
            <a:endParaRPr lang="ga-IE" sz="3200" dirty="0">
              <a:latin typeface="Tw Cen MT" panose="020B0602020104020603" pitchFamily="34" charset="0"/>
            </a:endParaRPr>
          </a:p>
        </p:txBody>
      </p:sp>
      <p:grpSp>
        <p:nvGrpSpPr>
          <p:cNvPr id="7" name="Group 10"/>
          <p:cNvGrpSpPr>
            <a:grpSpLocks noChangeAspect="1"/>
          </p:cNvGrpSpPr>
          <p:nvPr/>
        </p:nvGrpSpPr>
        <p:grpSpPr bwMode="auto">
          <a:xfrm rot="20997385">
            <a:off x="3865740" y="4275864"/>
            <a:ext cx="7116764" cy="1037182"/>
            <a:chOff x="1392236" y="2434526"/>
            <a:chExt cx="7072719" cy="1290552"/>
          </a:xfrm>
          <a:solidFill>
            <a:schemeClr val="bg2">
              <a:lumMod val="75000"/>
            </a:schemeClr>
          </a:solidFill>
        </p:grpSpPr>
        <p:sp>
          <p:nvSpPr>
            <p:cNvPr id="8" name="Rectangle 11"/>
            <p:cNvSpPr>
              <a:spLocks noChangeAspect="1"/>
            </p:cNvSpPr>
            <p:nvPr/>
          </p:nvSpPr>
          <p:spPr>
            <a:xfrm>
              <a:off x="1392236" y="2680702"/>
              <a:ext cx="6291569" cy="1044376"/>
            </a:xfrm>
            <a:prstGeom prst="rect">
              <a:avLst/>
            </a:prstGeom>
            <a:solidFill>
              <a:srgbClr val="A2D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ga-IE" sz="2200" dirty="0">
                  <a:latin typeface="AR BLANCA"/>
                </a:rPr>
                <a:t>Cad iad na rudaí sa scéal ‘Fathach na Samhna’ </a:t>
              </a:r>
              <a:br>
                <a:rPr lang="ga-IE" sz="2200" dirty="0">
                  <a:latin typeface="AR BLANCA"/>
                </a:rPr>
              </a:br>
              <a:r>
                <a:rPr lang="ga-IE" sz="2200" dirty="0">
                  <a:latin typeface="AR BLANCA"/>
                </a:rPr>
                <a:t>a bhaineann le saol na linne sin, dar leat</a:t>
              </a:r>
              <a:r>
                <a:rPr lang="ga-IE" sz="2200" dirty="0" smtClean="0">
                  <a:latin typeface="AR BLANCA"/>
                </a:rPr>
                <a:t>?</a:t>
              </a:r>
              <a:endParaRPr lang="ga-IE" sz="2200" dirty="0">
                <a:latin typeface="AR BLANCA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7558492" y="2434526"/>
              <a:ext cx="906463" cy="906790"/>
            </a:xfrm>
            <a:prstGeom prst="ellipse">
              <a:avLst/>
            </a:prstGeom>
            <a:solidFill>
              <a:srgbClr val="A2D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49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69650" y="3133503"/>
            <a:ext cx="2567291" cy="30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7" b="100000" l="8178" r="94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2626" y="3037997"/>
            <a:ext cx="3086746" cy="24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7176404" y="1260000"/>
            <a:ext cx="3760537" cy="1884378"/>
          </a:xfrm>
          <a:prstGeom prst="wedgeEllipseCallout">
            <a:avLst>
              <a:gd name="adj1" fmla="val -10046"/>
              <a:gd name="adj2" fmla="val 64603"/>
            </a:avLst>
          </a:prstGeom>
          <a:solidFill>
            <a:srgbClr val="A2D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brat ar Fhionn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scéal. Chaitheadh daoine brait thar na guaillí le linn na hIarannaoise agus cheanglaídís na brait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 dealg nó bróiste.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2291" name="Picture 3" descr="R:\An Gum\Ginearalta\Féach Thart\FÉACH THART - R6\Stair - FT R6\Sleamhnáin - FT - Stair - R6\Íomhánna - Sleamhnáin - FT Stair - R6\Ceannach - Sleamhnáin - FT Stair - R6\02 Fathach na Samhna_Shutterstock\shutterstock_512737741_leasaith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48" b="100000" l="9814" r="91709">
                        <a14:foregroundMark x1="29611" y1="97101" x2="70897" y2="9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348" y="3037997"/>
            <a:ext cx="2959551" cy="31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1201271" y="1409478"/>
            <a:ext cx="3755650" cy="1714500"/>
          </a:xfrm>
          <a:prstGeom prst="wedgeEllipseCallout">
            <a:avLst>
              <a:gd name="adj1" fmla="val -14028"/>
              <a:gd name="adj2" fmla="val 67649"/>
            </a:avLst>
          </a:prstGeom>
          <a:solidFill>
            <a:srgbClr val="A2DDA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dirty="0" smtClean="0">
                <a:latin typeface="Tw Cen MT" panose="020B0602020104020603" pitchFamily="34" charset="0"/>
              </a:rPr>
              <a:t>Úsáideann Fionn sleá agus claíomh sa scéal. </a:t>
            </a:r>
            <a:r>
              <a:rPr lang="en-IE" dirty="0" err="1" smtClean="0">
                <a:latin typeface="Tw Cen MT" panose="020B0602020104020603" pitchFamily="34" charset="0"/>
              </a:rPr>
              <a:t>D’ú</a:t>
            </a:r>
            <a:r>
              <a:rPr lang="ga-IE" dirty="0" err="1" smtClean="0">
                <a:latin typeface="Tw Cen MT" panose="020B0602020104020603" pitchFamily="34" charset="0"/>
              </a:rPr>
              <a:t>sáidtí</a:t>
            </a:r>
            <a:r>
              <a:rPr lang="ga-IE" dirty="0" smtClean="0">
                <a:latin typeface="Tw Cen MT" panose="020B0602020104020603" pitchFamily="34" charset="0"/>
              </a:rPr>
              <a:t> sleánna agus claimhte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le linn na hIarannaoise.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4241131" y="736220"/>
            <a:ext cx="3709735" cy="1884378"/>
          </a:xfrm>
          <a:prstGeom prst="wedgeEllipseCallout">
            <a:avLst>
              <a:gd name="adj1" fmla="val -14587"/>
              <a:gd name="adj2" fmla="val 73129"/>
            </a:avLst>
          </a:prstGeom>
          <a:solidFill>
            <a:srgbClr val="A2DDA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ga-IE" dirty="0" smtClean="0">
                <a:latin typeface="Tw Cen MT" panose="020B0602020104020603" pitchFamily="34" charset="0"/>
              </a:rPr>
              <a:t>Bíonn féile</a:t>
            </a:r>
            <a:r>
              <a:rPr lang="en-IE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ag an Ardrí sa scéal. Tá a fhios againn go mbíodh féile in Éirinn gach bliain timpeall Oíche Shamhna fadó.</a:t>
            </a:r>
            <a:endParaRPr lang="ga-I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55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graphicFrame>
        <p:nvGraphicFramePr>
          <p:cNvPr id="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98976"/>
              </p:ext>
            </p:extLst>
          </p:nvPr>
        </p:nvGraphicFramePr>
        <p:xfrm>
          <a:off x="1209675" y="1190261"/>
          <a:ext cx="9705975" cy="5074418"/>
        </p:xfrm>
        <a:graphic>
          <a:graphicData uri="http://schemas.openxmlformats.org/drawingml/2006/table">
            <a:tbl>
              <a:tblPr/>
              <a:tblGrid>
                <a:gridCol w="6975289"/>
                <a:gridCol w="1091947"/>
                <a:gridCol w="1638739"/>
              </a:tblGrid>
              <a:tr h="55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Bhí cónaí ar an Ardrí i gCúige Uladh.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b="0" dirty="0" smtClean="0">
                          <a:latin typeface="Tw Cen MT" panose="020B0602020104020603" pitchFamily="34" charset="0"/>
                        </a:rPr>
                        <a:t>An Fhiannaíocht a</a:t>
                      </a:r>
                      <a:r>
                        <a:rPr lang="ga-IE" sz="2200" b="0" baseline="0" dirty="0" smtClean="0">
                          <a:latin typeface="Tw Cen MT" panose="020B0602020104020603" pitchFamily="34" charset="0"/>
                        </a:rPr>
                        <a:t> thugtar </a:t>
                      </a:r>
                      <a:r>
                        <a:rPr lang="ga-IE" sz="2200" dirty="0" smtClean="0">
                          <a:latin typeface="Tw Cen MT" panose="020B0602020104020603" pitchFamily="34" charset="0"/>
                        </a:rPr>
                        <a:t>ar na scéalta faoi na heachtraí </a:t>
                      </a:r>
                      <a:br>
                        <a:rPr lang="ga-IE" sz="220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200" dirty="0" smtClean="0">
                          <a:latin typeface="Tw Cen MT" panose="020B0602020104020603" pitchFamily="34" charset="0"/>
                        </a:rPr>
                        <a:t>a bhí ag Fionn Mac Cumhaill agus ag na Fianna.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Chuir Ailéan gach uile dhuine i dTeamhair faoi gheasa.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Mharaigh Ailéan an bradán feasa.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Gach bliain ar Oíche Shamhna</a:t>
                      </a:r>
                      <a:r>
                        <a:rPr lang="en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,</a:t>
                      </a: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théadh na sluaite </a:t>
                      </a:r>
                      <a:b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go Teamhair chun féile mhór na Samhna</a:t>
                      </a:r>
                      <a:r>
                        <a:rPr lang="ga-IE" sz="22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a cheiliúradh.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Mhúch Fionn </a:t>
                      </a:r>
                      <a:r>
                        <a:rPr kumimoji="0" lang="en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n lasair thine le huisce.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Breacadh síos cuid de na scéalta Fiannaíochta sa 12ú haois.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3"/>
          <p:cNvSpPr>
            <a:spLocks/>
          </p:cNvSpPr>
          <p:nvPr/>
        </p:nvSpPr>
        <p:spPr bwMode="auto">
          <a:xfrm>
            <a:off x="3247702" y="620656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6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8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863998" y="1823325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8432478" y="2551961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863998" y="3697603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863998" y="3165902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8432478" y="4373389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863997" y="5082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8432477" y="572235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56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38350" y="2512053"/>
            <a:ext cx="8115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200" dirty="0" smtClean="0">
                <a:latin typeface="Tw Cen MT" panose="020B0602020104020603" pitchFamily="34" charset="0"/>
              </a:rPr>
              <a:t>Tuilleadh eolais agus gníomhaíochtaí:</a:t>
            </a:r>
          </a:p>
          <a:p>
            <a:pPr algn="ctr"/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en-GB" sz="32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www.nicurriculum.org.uk/cuchulainn/gaeilge/pdf_gaeilge/aonad3/Aonad3_3.pdf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endParaRPr lang="en-GB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6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09815" y="708583"/>
            <a:ext cx="955177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2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Peter Donnelly</a:t>
            </a: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GB" sz="2200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</a:t>
            </a:r>
            <a: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ar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 sleamhnáin seo. Má rinneadh fail</a:t>
            </a:r>
            <a:r>
              <a:rPr lang="en-GB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</a:t>
            </a:r>
            <a: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ba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cheart d’úinéir an chóipchirt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 </a:t>
            </a:r>
            <a: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 foilsitheoirí lántoilteanach socruithe cuí a dhéanamh leis.</a:t>
            </a: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8</a:t>
            </a:r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na Gaeilge, 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63-66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1</a:t>
            </a:r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421" y="2862299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9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90675" y="612680"/>
            <a:ext cx="5248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Tá an-chuid scéalta in Éirinn faoi Fhionn Mac Cumhaill agus a bhuíon laochra.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b="1" dirty="0" smtClean="0">
                <a:latin typeface="Tw Cen MT" panose="020B0602020104020603" pitchFamily="34" charset="0"/>
              </a:rPr>
              <a:t>Na Fianna </a:t>
            </a:r>
            <a:r>
              <a:rPr lang="ga-IE" sz="2400" dirty="0" smtClean="0">
                <a:latin typeface="Tw Cen MT" panose="020B0602020104020603" pitchFamily="34" charset="0"/>
              </a:rPr>
              <a:t>a thugtaí ar a bhuíon laochra. </a:t>
            </a:r>
          </a:p>
        </p:txBody>
      </p:sp>
      <p:sp>
        <p:nvSpPr>
          <p:cNvPr id="16" name="Rectangle 3"/>
          <p:cNvSpPr/>
          <p:nvPr/>
        </p:nvSpPr>
        <p:spPr>
          <a:xfrm>
            <a:off x="1201271" y="1933187"/>
            <a:ext cx="4905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F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ir throda agus fir sheilge ba ea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na Fianna. De réir na scéalta, chosain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siad an tír ar naimhde an Ardrí agus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ar naimhde thiarnaí eile na hÉireann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agus choinnigh siad an tír faoi smacht.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Tugtar </a:t>
            </a:r>
            <a:r>
              <a:rPr lang="ga-IE" sz="2400" b="1" dirty="0">
                <a:latin typeface="Tw Cen MT" panose="020B0602020104020603" pitchFamily="34" charset="0"/>
              </a:rPr>
              <a:t>a</a:t>
            </a:r>
            <a:r>
              <a:rPr lang="ga-IE" sz="2400" b="1" dirty="0" smtClean="0">
                <a:latin typeface="Tw Cen MT" panose="020B0602020104020603" pitchFamily="34" charset="0"/>
              </a:rPr>
              <a:t>n Fhiannaíocht </a:t>
            </a:r>
            <a:r>
              <a:rPr lang="ga-IE" sz="2400" dirty="0" smtClean="0">
                <a:latin typeface="Tw Cen MT" panose="020B0602020104020603" pitchFamily="34" charset="0"/>
              </a:rPr>
              <a:t>ar na scéalta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faoi na heachtraí a bhí ag Fionn Mac Cumhaill agus ag na Fianna.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R:\An Gum\Ginearalta\Féach Thart\FÉACH THART - R6\Stair - FT R6\Sleamhnáin - FT - Stair - R6\Íomhánna - Sleamhnáin - FT Stair - R6\Ealaín - Sleamhnáin - FT Stair - R6\Peter Donnelly\Íomhánna deiridh\pg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128" y="1010597"/>
            <a:ext cx="4595813" cy="48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25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655429" y="4844691"/>
            <a:ext cx="8375650" cy="628650"/>
            <a:chOff x="436" y="3892"/>
            <a:chExt cx="5176" cy="396"/>
          </a:xfrm>
          <a:solidFill>
            <a:srgbClr val="A2DDA4"/>
          </a:solidFill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  <a:grpFill/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</p:grp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605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6000 RCh</a:t>
              </a: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605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4000 RCh</a:t>
              </a: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605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2000 RCh</a:t>
              </a: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4877" y="4076"/>
              <a:ext cx="734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 rot="10800000">
            <a:off x="7629714" y="4538566"/>
            <a:ext cx="220662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201271" y="612680"/>
            <a:ext cx="560631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Scéalta ficsin </a:t>
            </a:r>
            <a:r>
              <a:rPr lang="ga-IE" sz="2400" dirty="0" smtClean="0">
                <a:latin typeface="Tw Cen MT" panose="020B0602020104020603" pitchFamily="34" charset="0"/>
              </a:rPr>
              <a:t>is ea na scéalta Fiannaíochta, ach </a:t>
            </a:r>
            <a:r>
              <a:rPr lang="ga-IE" sz="2400" dirty="0">
                <a:latin typeface="Tw Cen MT" panose="020B0602020104020603" pitchFamily="34" charset="0"/>
              </a:rPr>
              <a:t>uaireanta bíonn eolas stairiúil le fáil </a:t>
            </a:r>
            <a:r>
              <a:rPr lang="ga-IE" sz="2400" dirty="0" smtClean="0">
                <a:latin typeface="Tw Cen MT" panose="020B0602020104020603" pitchFamily="34" charset="0"/>
              </a:rPr>
              <a:t>iontu </a:t>
            </a:r>
            <a:r>
              <a:rPr lang="ga-IE" sz="2400" dirty="0">
                <a:latin typeface="Tw Cen MT" panose="020B0602020104020603" pitchFamily="34" charset="0"/>
              </a:rPr>
              <a:t>chomh maith leis an gcumadóireacht. </a:t>
            </a:r>
          </a:p>
        </p:txBody>
      </p:sp>
      <p:sp>
        <p:nvSpPr>
          <p:cNvPr id="29" name="Rectangle 3"/>
          <p:cNvSpPr/>
          <p:nvPr/>
        </p:nvSpPr>
        <p:spPr>
          <a:xfrm>
            <a:off x="1201271" y="612680"/>
            <a:ext cx="562216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Ceaptar gur cumadh na chéad scéalta </a:t>
            </a:r>
            <a:r>
              <a:rPr lang="ga-IE" sz="2400" dirty="0" err="1" smtClean="0">
                <a:latin typeface="Tw Cen MT" panose="020B0602020104020603" pitchFamily="34" charset="0"/>
              </a:rPr>
              <a:t>Fiannaíochta</a:t>
            </a:r>
            <a:r>
              <a:rPr lang="ga-IE" sz="2400" dirty="0" smtClean="0">
                <a:latin typeface="Tw Cen MT" panose="020B0602020104020603" pitchFamily="34" charset="0"/>
              </a:rPr>
              <a:t> roimh theacht na Críostaíochta, nó san Iarannaois. Tá scéalta </a:t>
            </a:r>
            <a:r>
              <a:rPr lang="ga-IE" sz="2400" dirty="0" err="1" smtClean="0">
                <a:latin typeface="Tw Cen MT" panose="020B0602020104020603" pitchFamily="34" charset="0"/>
              </a:rPr>
              <a:t>Fiannaíochta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á n-insint le tuairim is 2000 bliain!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" b="99831" l="3046" r="97462">
                        <a14:foregroundMark x1="36717" y1="10152" x2="26396" y2="34687"/>
                        <a14:foregroundMark x1="24027" y1="46193" x2="19459" y2="70220"/>
                        <a14:foregroundMark x1="18105" y1="65651" x2="17090" y2="66836"/>
                        <a14:foregroundMark x1="21489" y1="68359" x2="25381" y2="62267"/>
                        <a14:foregroundMark x1="25550" y1="61421" x2="26904" y2="59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63274" y="2738785"/>
            <a:ext cx="1554650" cy="165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21"/>
          <p:cNvSpPr>
            <a:spLocks noChangeArrowheads="1"/>
          </p:cNvSpPr>
          <p:nvPr/>
        </p:nvSpPr>
        <p:spPr bwMode="auto">
          <a:xfrm rot="10800000">
            <a:off x="8531935" y="4538567"/>
            <a:ext cx="220662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Rectangle 3"/>
          <p:cNvSpPr/>
          <p:nvPr/>
        </p:nvSpPr>
        <p:spPr>
          <a:xfrm>
            <a:off x="1201271" y="2182340"/>
            <a:ext cx="562216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Bhí an-tóir ar na scéalta </a:t>
            </a:r>
            <a:r>
              <a:rPr lang="ga-IE" sz="2400" dirty="0" err="1" smtClean="0">
                <a:latin typeface="Tw Cen MT" panose="020B0602020104020603" pitchFamily="34" charset="0"/>
              </a:rPr>
              <a:t>Fiannaíochta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gcaitheamh na gcéadta. Breacadh síos roinnt díobh sa 12ú haois agus mhair go leor eile i measc an phobail agus iad ag dul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 bhéal go béal agus ó ghlúin go glúin.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" name="Picture 2" descr="R:\An Gum\Ginearalta\Féach Thart\FÉACH THART - R6\Stair - FT R6\Sleamhnáin - FT - Stair - R6\Íomhánna - Sleamhnáin - FT Stair - R6\Ealaín - Sleamhnáin - FT Stair - R6\Peter Donnelly\Íomhánna deiridh\pg0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247"/>
          <a:stretch/>
        </p:blipFill>
        <p:spPr bwMode="auto">
          <a:xfrm>
            <a:off x="6849119" y="989804"/>
            <a:ext cx="3806956" cy="34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7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2" grpId="2" animBg="1"/>
      <p:bldP spid="32" grpId="1" animBg="1"/>
      <p:bldP spid="29" grpId="0" animBg="1"/>
      <p:bldP spid="29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01271" y="612680"/>
            <a:ext cx="56531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Ba laoch clúiteach é Fionn agus bhí bua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fheasa aige. Lá amháin agus é fós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ina bhuachaill óg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, dhóigh sé a ordóg agus é ag réiteach 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 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bhradáin</a:t>
            </a:r>
            <a:r>
              <a:rPr lang="en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f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easa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dá mháistir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Chuir sé a ordóg isteach ina bhéal chun faoiseamh a fháil ón bpian agus fuair sé bua an fheasa. Ní bhíodh le déanamh aige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ansin feasta ach a ordóg a chur ina bhéal agus thagadh fios chuige.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1271" y="4172752"/>
            <a:ext cx="5789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Ba é Fionn an ceannaire ba cháiliúla a bhí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ar na Fianna. Seo mar a fuair sé ceannas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na Féinne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…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3074" name="Picture 2" descr="R:\An Gum\Ginearalta\Féach Thart\FÉACH THART - R6\Stair - FT R6\Sleamhnáin - FT - Stair - R6\Íomhánna - Sleamhnáin - FT Stair - R6\Ealaín - Sleamhnáin - FT Stair - R6\Peter Donnelly\Íomhánna deiridh\pg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647" y="946114"/>
            <a:ext cx="3986212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25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4098" name="Picture 2" descr="R:\An Gum\Ginearalta\Féach Thart\FÉACH THART - R6\Stair - FT R6\Sleamhnáin - FT - Stair - R6\Íomhánna - Sleamhnáin - FT Stair - R6\Ealaín - Sleamhnáin - FT Stair - R6\Peter Donnelly\Íomhánna deiridh\pg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79374"/>
            <a:ext cx="9144000" cy="51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1271" y="612680"/>
            <a:ext cx="51695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Oíche Shamhna a bhí ann. Gach bliain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Oíche Shamhna, théadh na sluaite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dún an Ardrí i dTeamhair chun féile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mhór na Samhna a cheiliúradh. Shocraigh Fionn Mac Cumhaill a bhealach </a:t>
            </a:r>
            <a:r>
              <a:rPr lang="en-IE" sz="2200" dirty="0" smtClean="0">
                <a:latin typeface="Tw Cen MT" panose="020B0602020104020603" pitchFamily="34" charset="0"/>
              </a:rPr>
              <a:t>a </a:t>
            </a:r>
            <a:r>
              <a:rPr lang="ga-IE" sz="2200" dirty="0" smtClean="0">
                <a:latin typeface="Tw Cen MT" panose="020B0602020104020603" pitchFamily="34" charset="0"/>
              </a:rPr>
              <a:t>dhéanamh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/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dtí </a:t>
            </a:r>
            <a:r>
              <a:rPr lang="en-IE" sz="2200" dirty="0" smtClean="0">
                <a:latin typeface="Tw Cen MT" panose="020B0602020104020603" pitchFamily="34" charset="0"/>
              </a:rPr>
              <a:t>an </a:t>
            </a:r>
            <a:r>
              <a:rPr lang="ga-IE" sz="2200" dirty="0" smtClean="0">
                <a:latin typeface="Tw Cen MT" panose="020B0602020104020603" pitchFamily="34" charset="0"/>
              </a:rPr>
              <a:t>dún an lá sin agus nuair a bhain sé Teamhair amach, lean sé an slua isteach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sa dún. 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5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5123" name="Picture 3" descr="R:\An Gum\Ginearalta\Féach Thart\FÉACH THART - R6\Stair - FT R6\Sleamhnáin - FT - Stair - R6\Íomhánna - Sleamhnáin - FT Stair - R6\Ealaín - Sleamhnáin - FT Stair - R6\Peter Donnelly\Íomhánna deiridh\pg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1541" y="4177179"/>
            <a:ext cx="4040470" cy="14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1271" y="915329"/>
            <a:ext cx="48274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Bhí an tArdrí agus na huaisle istigh sa dún</a:t>
            </a:r>
            <a:r>
              <a:rPr lang="en-IE" sz="2000" dirty="0" smtClean="0">
                <a:latin typeface="Tw Cen MT" panose="020B0602020104020603" pitchFamily="34" charset="0"/>
              </a:rPr>
              <a:t>. </a:t>
            </a:r>
            <a:r>
              <a:rPr lang="ga-IE" sz="2000" dirty="0" smtClean="0">
                <a:latin typeface="Tw Cen MT" panose="020B0602020104020603" pitchFamily="34" charset="0"/>
              </a:rPr>
              <a:t/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en-IE" sz="2000" dirty="0" smtClean="0">
                <a:latin typeface="Tw Cen MT" panose="020B0602020104020603" pitchFamily="34" charset="0"/>
              </a:rPr>
              <a:t>Ní</a:t>
            </a:r>
            <a:r>
              <a:rPr lang="ga-IE" sz="2000" dirty="0" smtClean="0">
                <a:latin typeface="Tw Cen MT" panose="020B0602020104020603" pitchFamily="34" charset="0"/>
              </a:rPr>
              <a:t> raibh ceol ná ceiliúradh le cloisteáil ann</a:t>
            </a:r>
            <a:r>
              <a:rPr lang="en-IE" sz="2000" dirty="0" smtClean="0">
                <a:latin typeface="Tw Cen MT" panose="020B0602020104020603" pitchFamily="34" charset="0"/>
              </a:rPr>
              <a:t>, </a:t>
            </a:r>
            <a:r>
              <a:rPr lang="ga-IE" sz="2000" dirty="0" smtClean="0">
                <a:latin typeface="Tw Cen MT" panose="020B0602020104020603" pitchFamily="34" charset="0"/>
              </a:rPr>
              <a:t>áfach, rud a chuir ionadh ar Fhionn. </a:t>
            </a:r>
          </a:p>
          <a:p>
            <a:r>
              <a:rPr lang="ga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‘</a:t>
            </a:r>
            <a:r>
              <a:rPr lang="ga-IE" sz="2000" dirty="0" smtClean="0">
                <a:latin typeface="Tw Cen MT" panose="020B0602020104020603" pitchFamily="34" charset="0"/>
              </a:rPr>
              <a:t>Táimid faoi bhrón anseo</a:t>
            </a:r>
            <a:r>
              <a:rPr lang="en-IE" sz="2000" dirty="0" smtClean="0">
                <a:latin typeface="Tw Cen MT" panose="020B0602020104020603" pitchFamily="34" charset="0"/>
              </a:rPr>
              <a:t>,’</a:t>
            </a:r>
            <a:r>
              <a:rPr lang="ga-IE" sz="2000" dirty="0" smtClean="0">
                <a:latin typeface="Tw Cen MT" panose="020B0602020104020603" pitchFamily="34" charset="0"/>
              </a:rPr>
              <a:t> arsa fear amháin leis. </a:t>
            </a:r>
            <a:r>
              <a:rPr lang="en-IE" sz="2000" dirty="0" smtClean="0">
                <a:latin typeface="Tw Cen MT" panose="020B0602020104020603" pitchFamily="34" charset="0"/>
              </a:rPr>
              <a:t>‘G</a:t>
            </a:r>
            <a:r>
              <a:rPr lang="ga-IE" sz="2000" dirty="0" smtClean="0">
                <a:latin typeface="Tw Cen MT" panose="020B0602020104020603" pitchFamily="34" charset="0"/>
              </a:rPr>
              <a:t>ach bliain faoi Shamhain tagann </a:t>
            </a:r>
            <a:r>
              <a:rPr lang="ga-IE" sz="2000" dirty="0">
                <a:latin typeface="Tw Cen MT" panose="020B0602020104020603" pitchFamily="34" charset="0"/>
              </a:rPr>
              <a:t>Ailéan, </a:t>
            </a:r>
            <a:r>
              <a:rPr lang="ga-IE" sz="2000" dirty="0" smtClean="0">
                <a:latin typeface="Tw Cen MT" panose="020B0602020104020603" pitchFamily="34" charset="0"/>
              </a:rPr>
              <a:t>an fathach mór gránna,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go Teamhair agus cuireann sé codladh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gach duine sa dún le ceol draíochta. </a:t>
            </a:r>
          </a:p>
          <a:p>
            <a:r>
              <a:rPr lang="ga-IE" sz="2000" dirty="0" smtClean="0">
                <a:latin typeface="Tw Cen MT" panose="020B0602020104020603" pitchFamily="34" charset="0"/>
              </a:rPr>
              <a:t>Ansin scaoileann sé lasair thine as a bhéal agus cuireann sé an dún trí thine.</a:t>
            </a:r>
            <a:r>
              <a:rPr lang="en-IE" sz="2000" dirty="0" smtClean="0">
                <a:latin typeface="Tw Cen MT" panose="020B0602020104020603" pitchFamily="34" charset="0"/>
              </a:rPr>
              <a:t>’</a:t>
            </a:r>
            <a:endParaRPr lang="ga-IE" sz="2000" dirty="0" smtClean="0">
              <a:latin typeface="Tw Cen MT" panose="020B0602020104020603" pitchFamily="34" charset="0"/>
            </a:endParaRPr>
          </a:p>
        </p:txBody>
      </p:sp>
      <p:pic>
        <p:nvPicPr>
          <p:cNvPr id="8" name="Picture 3" descr="R:\An Gum\Ginearalta\Féach Thart\FÉACH THART - R6\Stair - FT R6\Sleamhnáin - FT - Stair - R6\Íomhánna - Sleamhnáin - FT Stair - R6\Ealaín - Sleamhnáin - FT Stair - R6\Peter Donnelly\Íomhánna deiridh\pg0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0790" y="718646"/>
            <a:ext cx="4866792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19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6146" name="Picture 2" descr="R:\An Gum\Ginearalta\Féach Thart\FÉACH THART - R6\Stair - FT R6\Sleamhnáin - FT - Stair - R6\Íomhánna - Sleamhnáin - FT Stair - R6\Ealaín - Sleamhnáin - FT Stair - R6\Peter Donnelly\Íomhánna deiridh\pg0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2979501"/>
            <a:ext cx="9144000" cy="294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5750" y="665675"/>
            <a:ext cx="90805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Bhí gach duine sa dún buartha go dtiocfadh an fathach ar ais an oíche sin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agus go ndófadh sé an dún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go talamh. Chuir Fionn é féin in aithne don Ardrí. </a:t>
            </a:r>
          </a:p>
          <a:p>
            <a:r>
              <a:rPr lang="ga-IE" sz="2200" dirty="0" smtClean="0">
                <a:latin typeface="Tw Cen MT" panose="020B0602020104020603" pitchFamily="34" charset="0"/>
              </a:rPr>
              <a:t>	</a:t>
            </a:r>
            <a:r>
              <a:rPr lang="en-IE" sz="2200" dirty="0" smtClean="0">
                <a:latin typeface="Tw Cen MT" panose="020B0602020104020603" pitchFamily="34" charset="0"/>
              </a:rPr>
              <a:t>‘</a:t>
            </a:r>
            <a:r>
              <a:rPr lang="ga-IE" sz="2200" dirty="0" smtClean="0">
                <a:latin typeface="Tw Cen MT" panose="020B0602020104020603" pitchFamily="34" charset="0"/>
              </a:rPr>
              <a:t>Is mise Fionn Mac Cumhaill,</a:t>
            </a:r>
            <a:r>
              <a:rPr lang="en-IE" sz="2200" dirty="0" smtClean="0">
                <a:latin typeface="Tw Cen MT" panose="020B0602020104020603" pitchFamily="34" charset="0"/>
              </a:rPr>
              <a:t>’</a:t>
            </a:r>
            <a:r>
              <a:rPr lang="ga-IE" sz="2200" dirty="0" smtClean="0">
                <a:latin typeface="Tw Cen MT" panose="020B0602020104020603" pitchFamily="34" charset="0"/>
              </a:rPr>
              <a:t> ar seisean, </a:t>
            </a:r>
            <a:r>
              <a:rPr lang="en-IE" sz="2200" dirty="0" smtClean="0">
                <a:latin typeface="Tw Cen MT" panose="020B0602020104020603" pitchFamily="34" charset="0"/>
              </a:rPr>
              <a:t>‘</a:t>
            </a:r>
            <a:r>
              <a:rPr lang="ga-IE" sz="2200" dirty="0" smtClean="0">
                <a:latin typeface="Tw Cen MT" panose="020B0602020104020603" pitchFamily="34" charset="0"/>
              </a:rPr>
              <a:t>agus cosnóidh mé Teamhair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Ailéan anocht.</a:t>
            </a:r>
            <a:r>
              <a:rPr lang="en-IE" sz="2200" dirty="0" smtClean="0">
                <a:latin typeface="Tw Cen MT" panose="020B0602020104020603" pitchFamily="34" charset="0"/>
              </a:rPr>
              <a:t>’</a:t>
            </a:r>
            <a:r>
              <a:rPr lang="ga-IE" sz="22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2200" dirty="0" smtClean="0">
                <a:latin typeface="Tw Cen MT" panose="020B0602020104020603" pitchFamily="34" charset="0"/>
              </a:rPr>
              <a:t>	Labhair an tArdrí le Fionn ansin agus dúirt</a:t>
            </a:r>
            <a:r>
              <a:rPr lang="en-IE" sz="2200" dirty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</a:t>
            </a:r>
            <a:r>
              <a:rPr lang="en-IE" sz="2200" dirty="0" smtClean="0">
                <a:latin typeface="Tw Cen MT" panose="020B0602020104020603" pitchFamily="34" charset="0"/>
              </a:rPr>
              <a:t>‘A</a:t>
            </a:r>
            <a:r>
              <a:rPr lang="ga-IE" sz="2200" dirty="0" smtClean="0">
                <a:latin typeface="Tw Cen MT" panose="020B0602020104020603" pitchFamily="34" charset="0"/>
              </a:rPr>
              <a:t>n té a chosnóidh Teamhair ar Ailéan</a:t>
            </a:r>
            <a:r>
              <a:rPr lang="en-IE" sz="2200" dirty="0" smtClean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gheobhaidh sé ceannas na Féinne uaimse.</a:t>
            </a:r>
            <a:r>
              <a:rPr lang="en-IE" sz="2200" dirty="0" smtClean="0">
                <a:latin typeface="Tw Cen MT" panose="020B0602020104020603" pitchFamily="34" charset="0"/>
              </a:rPr>
              <a:t>’</a:t>
            </a:r>
            <a:endParaRPr lang="ga-IE" sz="2200" dirty="0" smtClean="0">
              <a:latin typeface="Tw Cen MT" panose="020B0602020104020603" pitchFamily="34" charset="0"/>
            </a:endParaRPr>
          </a:p>
          <a:p>
            <a:r>
              <a:rPr lang="ga-IE" sz="2200" dirty="0" smtClean="0">
                <a:latin typeface="Tw Cen MT" panose="020B0602020104020603" pitchFamily="34" charset="0"/>
              </a:rPr>
              <a:t>	Amach as an dún le Fionn ansin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agus é ag fanacht go dtiocfadh Ailéan. 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77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7170" name="Picture 2" descr="R:\An Gum\Ginearalta\Féach Thart\FÉACH THART - R6\Stair - FT R6\Sleamhnáin - FT - Stair - R6\Íomhánna - Sleamhnáin - FT Stair - R6\Ealaín - Sleamhnáin - FT Stair - R6\Peter Donnelly\Íomhánna deiridh\pg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861" y="899141"/>
            <a:ext cx="91440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5060" y="602901"/>
            <a:ext cx="50187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Tar éis tamaill</a:t>
            </a:r>
            <a:r>
              <a:rPr lang="en-IE" sz="2200" dirty="0" smtClean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chuala Fionn ceol draíochta i bhfad uaidh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agus mhothaigh sé codladh ag teacht air. Nuair a thosaigh a shúile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ag dúnadh le tuirse</a:t>
            </a:r>
            <a:r>
              <a:rPr lang="en-IE" sz="2200" dirty="0" smtClean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chuir Fionn rinn a shleá le clár a éadain chun é féin a choinneáil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ina dhúiseacht.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5058" y="4488085"/>
            <a:ext cx="9631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Ba ghearr go bhfaca sé fathach mór ag teacht ina threo sa dorchadas agus cláirseach á casadh aige. Faoin am ar bhain </a:t>
            </a:r>
            <a:r>
              <a:rPr lang="en-IE" sz="2200" dirty="0" err="1" smtClean="0">
                <a:latin typeface="Tw Cen MT" panose="020B0602020104020603" pitchFamily="34" charset="0"/>
              </a:rPr>
              <a:t>Ailéan</a:t>
            </a:r>
            <a:r>
              <a:rPr lang="ga-IE" sz="2200" dirty="0" smtClean="0">
                <a:latin typeface="Tw Cen MT" panose="020B0602020104020603" pitchFamily="34" charset="0"/>
              </a:rPr>
              <a:t> Teamhair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amach, bhí gach duine sa dún ina chodladh, seachas Fionn é féin</a:t>
            </a:r>
            <a:r>
              <a:rPr lang="en-IE" sz="2200" dirty="0" smtClean="0">
                <a:latin typeface="Tw Cen MT" panose="020B0602020104020603" pitchFamily="34" charset="0"/>
              </a:rPr>
              <a:t>. </a:t>
            </a:r>
            <a:r>
              <a:rPr lang="ga-IE" sz="2200" dirty="0" smtClean="0">
                <a:latin typeface="Tw Cen MT" panose="020B0602020104020603" pitchFamily="34" charset="0"/>
              </a:rPr>
              <a:t>Ach ní raibh a fhios ag an bhfathach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raibh Fionn i láthair </a:t>
            </a:r>
            <a:r>
              <a:rPr lang="en-IE" sz="2200" dirty="0" smtClean="0">
                <a:latin typeface="Tw Cen MT" panose="020B0602020104020603" pitchFamily="34" charset="0"/>
              </a:rPr>
              <a:t>…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45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8194" name="Picture 2" descr="R:\An Gum\Ginearalta\Féach Thart\FÉACH THART - R6\Stair - FT R6\Sleamhnáin - FT - Stair - R6\Íomhánna - Sleamhnáin - FT Stair - R6\Ealaín - Sleamhnáin - FT Stair - R6\Peter Donnelly\Íomhánna deiridh\pg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106" y="913761"/>
            <a:ext cx="9144000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1271" y="612680"/>
            <a:ext cx="52034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D’oscail Ailéan a bhéal agus scaoil sé lasair dhearg thine amach i dtreo an dúin. Leis sin, chaith Fionn a bhrat in airde san aer. Rug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brat ar an lasair thine agus mhúch sé í. 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472</Words>
  <Application>Microsoft Office PowerPoint</Application>
  <PresentationFormat>Saincheaptha</PresentationFormat>
  <Paragraphs>88</Paragraphs>
  <Slides>17</Slides>
  <Notes>12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17</vt:i4>
      </vt:variant>
    </vt:vector>
  </HeadingPairs>
  <TitlesOfParts>
    <vt:vector size="18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Kayla Reed</cp:lastModifiedBy>
  <cp:revision>204</cp:revision>
  <cp:lastPrinted>2018-07-12T11:56:58Z</cp:lastPrinted>
  <dcterms:created xsi:type="dcterms:W3CDTF">2017-09-30T14:00:03Z</dcterms:created>
  <dcterms:modified xsi:type="dcterms:W3CDTF">2018-09-12T15:05:22Z</dcterms:modified>
</cp:coreProperties>
</file>