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93" r:id="rId3"/>
    <p:sldId id="273" r:id="rId4"/>
    <p:sldId id="274" r:id="rId5"/>
    <p:sldId id="288" r:id="rId6"/>
    <p:sldId id="275" r:id="rId7"/>
    <p:sldId id="284" r:id="rId8"/>
    <p:sldId id="286" r:id="rId9"/>
    <p:sldId id="287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06" autoAdjust="0"/>
    <p:restoredTop sz="94660"/>
  </p:normalViewPr>
  <p:slideViewPr>
    <p:cSldViewPr snapToGrid="0">
      <p:cViewPr>
        <p:scale>
          <a:sx n="100" d="100"/>
          <a:sy n="100" d="100"/>
        </p:scale>
        <p:origin x="-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B0B9-2F53-48A7-8850-9DD77875BED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26C4-654A-46C7-B622-C4D213A7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5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4C34-CD69-40FC-BB18-9F7F9888B2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346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1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3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9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1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06AC-C6E4-4D25-A772-821876498271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lireland" TargetMode="External"/><Relationship Id="rId2" Type="http://schemas.openxmlformats.org/officeDocument/2006/relationships/hyperlink" Target="http://www.askaboutireland.ie/learning-zone/primary-students/looking-at-plac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uchas.i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looking-at-places/clare/aspects-of-clare/the-bodyke-evictions/the-battle-of-bodyk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68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6076" y="1303492"/>
            <a:ext cx="3751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5400" b="1" dirty="0" smtClean="0">
                <a:latin typeface="AR BLANCA" panose="02000000000000000000" pitchFamily="2" charset="0"/>
              </a:rPr>
              <a:t>Trí Shúil </a:t>
            </a:r>
          </a:p>
          <a:p>
            <a:r>
              <a:rPr lang="ga-IE" sz="5400" b="1" dirty="0" smtClean="0">
                <a:latin typeface="AR BLANCA" panose="02000000000000000000" pitchFamily="2" charset="0"/>
              </a:rPr>
              <a:t>an Cheamara</a:t>
            </a:r>
            <a:endParaRPr lang="ga-IE" sz="5400" b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3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605498" y="1191895"/>
            <a:ext cx="90625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T</a:t>
            </a:r>
            <a:r>
              <a:rPr lang="ga-IE" sz="3200" dirty="0" smtClean="0">
                <a:latin typeface="Tw Cen MT" panose="020B0602020104020603" pitchFamily="34" charset="0"/>
              </a:rPr>
              <a:t>á go leor seanghrianghraf d’áiteanna éagsúla mórthimpeall na tíre le feiceáil ar an suíomh seo:</a:t>
            </a:r>
          </a:p>
          <a:p>
            <a:r>
              <a:rPr lang="en-IE" sz="3200" dirty="0" smtClean="0">
                <a:latin typeface="Tw Cen MT" panose="020B0602020104020603" pitchFamily="34" charset="0"/>
                <a:hlinkClick r:id="rId2"/>
              </a:rPr>
              <a:t>http://www.askaboutireland.ie/learning-zone/primary-students/looking-at-places/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</a:rPr>
              <a:t>Tá tuilleadh </a:t>
            </a:r>
            <a:r>
              <a:rPr lang="ga-IE" sz="3200" dirty="0">
                <a:latin typeface="Tw Cen MT" panose="020B0602020104020603" pitchFamily="34" charset="0"/>
              </a:rPr>
              <a:t>grianghraf ar fáil </a:t>
            </a:r>
            <a:r>
              <a:rPr lang="ga-IE" sz="3200" dirty="0" smtClean="0">
                <a:latin typeface="Tw Cen MT" panose="020B0602020104020603" pitchFamily="34" charset="0"/>
              </a:rPr>
              <a:t>ar na suíomhanna seo</a:t>
            </a:r>
            <a:r>
              <a:rPr lang="en-IE" sz="3200" dirty="0" smtClean="0">
                <a:latin typeface="Tw Cen MT" panose="020B0602020104020603" pitchFamily="34" charset="0"/>
              </a:rPr>
              <a:t>: </a:t>
            </a:r>
            <a:r>
              <a:rPr lang="en-IE" sz="3200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en-IE" sz="3200" dirty="0" smtClean="0">
                <a:latin typeface="Tw Cen MT" panose="020B0602020104020603" pitchFamily="34" charset="0"/>
                <a:hlinkClick r:id="rId3"/>
              </a:rPr>
              <a:t>www.flickr.com/photos/nlireland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endParaRPr lang="en-IE" sz="3200" dirty="0" smtClean="0">
              <a:latin typeface="Tw Cen MT" panose="020B0602020104020603" pitchFamily="34" charset="0"/>
            </a:endParaRPr>
          </a:p>
          <a:p>
            <a:r>
              <a:rPr lang="en-IE" sz="3200" dirty="0" smtClean="0">
                <a:latin typeface="Tw Cen MT" panose="020B0602020104020603" pitchFamily="34" charset="0"/>
                <a:hlinkClick r:id="rId4"/>
              </a:rPr>
              <a:t>www.duchas.ie</a:t>
            </a:r>
            <a:endParaRPr lang="en-IE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45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386823" y="710069"/>
            <a:ext cx="901277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</a:p>
          <a:p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Máire Ní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Ghallchobhair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 caoinchead ó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Chnuasach Bhéaloideas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Éireann: </a:t>
            </a: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Bailiúchán Grianghraf M001.18.00729 Páistí, An Blascaod Mór: Scoil Oileáin. Grianghrafadóir: Thomas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Waddicor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An Blascaod Mór, Co. Ciarraí, 1932. </a:t>
            </a:r>
            <a:b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Cnuasach Bhéaloideas Éireann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 caoinchead ó Leabharlann Náisiúnta na hÉireann: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LON1945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CLAR2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EAS_4071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INDH211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EB_2662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Leabharlann Náisiúnta na hÉireann.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GB" sz="22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88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7324" y="1501640"/>
            <a:ext cx="8004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 sz="2400" dirty="0">
              <a:latin typeface="Comic Sans MS" pitchFamily="66" charset="0"/>
            </a:endParaRPr>
          </a:p>
          <a:p>
            <a:endParaRPr lang="en-IE" sz="2400" dirty="0">
              <a:latin typeface="Comic Sans MS" pitchFamily="66" charset="0"/>
            </a:endParaRPr>
          </a:p>
          <a:p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620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2822714"/>
            <a:ext cx="3578051" cy="36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Line 30"/>
          <p:cNvSpPr>
            <a:spLocks noChangeShapeType="1"/>
          </p:cNvSpPr>
          <p:nvPr/>
        </p:nvSpPr>
        <p:spPr bwMode="auto">
          <a:xfrm>
            <a:off x="4008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5387" name="Text Box 31"/>
          <p:cNvSpPr txBox="1">
            <a:spLocks noChangeArrowheads="1"/>
          </p:cNvSpPr>
          <p:nvPr/>
        </p:nvSpPr>
        <p:spPr bwMode="auto">
          <a:xfrm>
            <a:off x="3000376" y="1125539"/>
            <a:ext cx="764225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smtClean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8" name="Text Box 32"/>
          <p:cNvSpPr txBox="1">
            <a:spLocks noChangeArrowheads="1"/>
          </p:cNvSpPr>
          <p:nvPr/>
        </p:nvSpPr>
        <p:spPr bwMode="auto">
          <a:xfrm>
            <a:off x="4295775" y="1125539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smtClean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9" name="Line 33"/>
          <p:cNvSpPr>
            <a:spLocks noChangeShapeType="1"/>
          </p:cNvSpPr>
          <p:nvPr/>
        </p:nvSpPr>
        <p:spPr bwMode="auto">
          <a:xfrm flipV="1">
            <a:off x="5159376" y="1341439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5390" name="Line 34"/>
          <p:cNvSpPr>
            <a:spLocks noChangeShapeType="1"/>
          </p:cNvSpPr>
          <p:nvPr/>
        </p:nvSpPr>
        <p:spPr bwMode="auto">
          <a:xfrm flipH="1">
            <a:off x="2135188" y="1412875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3" name="TextBox 52"/>
          <p:cNvSpPr txBox="1"/>
          <p:nvPr/>
        </p:nvSpPr>
        <p:spPr>
          <a:xfrm>
            <a:off x="4990797" y="212157"/>
            <a:ext cx="2245203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1524000" y="2349500"/>
            <a:ext cx="950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270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334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399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464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658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29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594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723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788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982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853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918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1047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 rot="-4145389">
            <a:off x="10224000" y="1872000"/>
            <a:ext cx="649835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 rot="-4145389">
            <a:off x="8928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 rot="-4145389">
            <a:off x="8280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 rot="-4145389">
            <a:off x="7632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 rot="-4145389">
            <a:off x="6984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 rot="-4145389">
            <a:off x="6372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rot="-4145389">
            <a:off x="5724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 rot="-4145389">
            <a:off x="5076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 rot="-4145389">
            <a:off x="4441826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3834000" y="1916113"/>
            <a:ext cx="438150" cy="46384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 dirty="0" smtClean="0">
                <a:latin typeface="Calibri" pitchFamily="34" charset="0"/>
              </a:rPr>
              <a:t>0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 rot="-4145389">
            <a:off x="2448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grpSp>
        <p:nvGrpSpPr>
          <p:cNvPr id="73" name="Group 53"/>
          <p:cNvGrpSpPr>
            <a:grpSpLocks/>
          </p:cNvGrpSpPr>
          <p:nvPr/>
        </p:nvGrpSpPr>
        <p:grpSpPr bwMode="auto">
          <a:xfrm>
            <a:off x="9058124" y="2376000"/>
            <a:ext cx="1417177" cy="1642872"/>
            <a:chOff x="2297" y="1460"/>
            <a:chExt cx="798" cy="1176"/>
          </a:xfrm>
        </p:grpSpPr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2297" y="2161"/>
              <a:ext cx="798" cy="4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ga-IE" dirty="0"/>
                <a:t> </a:t>
              </a:r>
              <a:r>
                <a:rPr lang="ga-IE" b="1" dirty="0"/>
                <a:t>An Chéad Ghrianghraf</a:t>
              </a: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 flipV="1">
              <a:off x="2799" y="1460"/>
              <a:ext cx="0" cy="70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 dirty="0"/>
            </a:p>
          </p:txBody>
        </p:sp>
      </p:grpSp>
      <p:sp>
        <p:nvSpPr>
          <p:cNvPr id="76" name="Text Box 18"/>
          <p:cNvSpPr txBox="1">
            <a:spLocks noChangeArrowheads="1"/>
          </p:cNvSpPr>
          <p:nvPr/>
        </p:nvSpPr>
        <p:spPr bwMode="auto">
          <a:xfrm rot="-4145389">
            <a:off x="9576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 rot="-4145389">
            <a:off x="3132000" y="1908000"/>
            <a:ext cx="532816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205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 rot="-4145389">
            <a:off x="1836000" y="1901826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0" name="TextBox 1"/>
          <p:cNvSpPr txBox="1">
            <a:spLocks noChangeArrowheads="1"/>
          </p:cNvSpPr>
          <p:nvPr/>
        </p:nvSpPr>
        <p:spPr bwMode="auto">
          <a:xfrm>
            <a:off x="10512000" y="2641600"/>
            <a:ext cx="7556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b="1" dirty="0" smtClean="0"/>
              <a:t>Inniu</a:t>
            </a:r>
            <a:endParaRPr lang="ga-IE" b="1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0566000" y="2349501"/>
            <a:ext cx="0" cy="276225"/>
          </a:xfrm>
          <a:prstGeom prst="straightConnector1">
            <a:avLst/>
          </a:prstGeom>
          <a:ln w="222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04449" y="4725284"/>
            <a:ext cx="6963202" cy="116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Ins="108000" bIns="72000">
            <a:spAutoFit/>
          </a:bodyPr>
          <a:lstStyle/>
          <a:p>
            <a:pPr>
              <a:defRPr/>
            </a:pP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féidir linn go leor rudaí a fhoghlaim ó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sheanghrianghraif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Fianaise is ea iad ar an gcineál saoil a bhí ag daoine fadó. Féachaimis, mar sin, ar roinnt grianghraf ón am atá thart.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04449" y="4724842"/>
            <a:ext cx="6963201" cy="116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Ins="108000" bIns="72000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Tógadh an chéad ghrianghraf timpeall na bliana 1826. Tháinig fás agus forbairt ar an ngrianghrafadóireacht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idir sin agus deireadh an chéid.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2/1529/23645258470_c44eb5b8d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01" y="472159"/>
            <a:ext cx="8181061" cy="59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t-am den bhliain atá ann, meas tú? Cén fáth? </a:t>
            </a:r>
            <a:endParaRPr lang="ga-IE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Déan cur síos ar na héadaí atá ar na páistí.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bhliain </a:t>
            </a:r>
            <a:r>
              <a:rPr lang="en-US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</a:t>
            </a: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r tógadh an grianghraf seo,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2697" y="5627991"/>
            <a:ext cx="6588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difríochtaí idir na bréagáin sa ghrianghraf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bréagáin na linne seo?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bréagáin a bheadh fós in úsáid sa lá atá inniu ann?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Déan cur síos ar na bréagáin sa ghrianghraf</a:t>
            </a:r>
            <a:r>
              <a:rPr lang="ga-IE" sz="16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ga-IE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Folded Corner 1"/>
          <p:cNvSpPr>
            <a:spLocks noChangeAspect="1"/>
          </p:cNvSpPr>
          <p:nvPr/>
        </p:nvSpPr>
        <p:spPr>
          <a:xfrm>
            <a:off x="2102975" y="594925"/>
            <a:ext cx="2638358" cy="122540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144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ar an 25 Nollaig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1894.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697" y="5627991"/>
            <a:ext cx="6588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Conas atá a fhios againn gur teaghlach saibhir é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teaghlach sa ghrianghraf seo?                          </a:t>
            </a:r>
          </a:p>
        </p:txBody>
      </p:sp>
      <p:sp>
        <p:nvSpPr>
          <p:cNvPr id="3" name="Bosca téacs 2"/>
          <p:cNvSpPr txBox="1"/>
          <p:nvPr/>
        </p:nvSpPr>
        <p:spPr>
          <a:xfrm>
            <a:off x="4063280" y="6556187"/>
            <a:ext cx="400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/>
              <a:t>L</a:t>
            </a:r>
            <a:r>
              <a:rPr lang="ga-IE" sz="1400" dirty="0" smtClean="0"/>
              <a:t>e caoinchead ó Leabharlann Náisiúnta na hÉireann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84084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4" grpId="0" animBg="1"/>
      <p:bldP spid="4" grpId="1" animBg="1"/>
      <p:bldP spid="2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7096"/>
            <a:ext cx="9753600" cy="6083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6000" y="5737552"/>
            <a:ext cx="57600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cur síos ar na stíleanna gruaige atá ar na páistí.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atá ar siúl ag na páistí sa ghrianghraf seo?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cur síos ar éadaí na bpáistí. 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as a bhfuil málaí na mbuachaillí déanta, meas tú?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Pléigh an cheist.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difríochtaí idir na héadaí sin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éadaí na linne seo?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Folded Corner 14"/>
          <p:cNvSpPr>
            <a:spLocks noChangeAspect="1"/>
          </p:cNvSpPr>
          <p:nvPr/>
        </p:nvSpPr>
        <p:spPr>
          <a:xfrm>
            <a:off x="1640775" y="706292"/>
            <a:ext cx="7021962" cy="169727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Seo an scoil náisiúnta ar an mBlascaod Mór, oileán atá suite amach ó chósta Chiarraí. Sa bhliain 1932 a tógadh an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grianghraf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seo.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bhliain 1941 ní raibh ach triúr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daltaí ag freastal ar an scoil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agus dúnadh í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Bhog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muintir an oileáin chuig an mórthír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bhliain 1953 agus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raibh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aon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chónaí buan ar an oileán ó shin i leith.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cineál foirgnimh atá sa ghrianghraf, meas tú?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chuma a bhí ar an taobh istigh den scoil, meas tú?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t-am den bhliain atá ann?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Tabhair cúis le do fhreagra.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04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Camera\20141114_0935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14" y="520861"/>
            <a:ext cx="8693239" cy="583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522894" y="5631495"/>
            <a:ext cx="4680000" cy="5398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B’fhéidir gurb í seo an chuma a bhí air! 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2894" y="5631304"/>
            <a:ext cx="468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Seo seomra ranga timpeall na bliana 1900.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4269" y="2278807"/>
            <a:ext cx="104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clár dubh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762" y="5695284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err="1">
                <a:solidFill>
                  <a:schemeClr val="bg1"/>
                </a:solidFill>
                <a:latin typeface="Tw Cen MT" panose="020B0602020104020603" pitchFamily="34" charset="0"/>
              </a:rPr>
              <a:t>d</a:t>
            </a:r>
            <a:r>
              <a:rPr lang="ga-I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úchán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1828" y="2138403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slat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2604" y="4241381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tinteán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94268" y="2138403"/>
            <a:ext cx="1209147" cy="530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4</a:t>
            </a:r>
            <a:endParaRPr lang="ga-IE" dirty="0"/>
          </a:p>
        </p:txBody>
      </p:sp>
      <p:sp>
        <p:nvSpPr>
          <p:cNvPr id="15" name="Right Arrow 14"/>
          <p:cNvSpPr/>
          <p:nvPr/>
        </p:nvSpPr>
        <p:spPr>
          <a:xfrm>
            <a:off x="7211828" y="1994403"/>
            <a:ext cx="1054377" cy="54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3</a:t>
            </a:r>
            <a:endParaRPr lang="ga-IE" dirty="0"/>
          </a:p>
        </p:txBody>
      </p:sp>
      <p:sp>
        <p:nvSpPr>
          <p:cNvPr id="16" name="Right Arrow 15"/>
          <p:cNvSpPr/>
          <p:nvPr/>
        </p:nvSpPr>
        <p:spPr>
          <a:xfrm>
            <a:off x="6452602" y="4102052"/>
            <a:ext cx="1067497" cy="530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2</a:t>
            </a:r>
            <a:endParaRPr lang="ga-IE" dirty="0"/>
          </a:p>
        </p:txBody>
      </p:sp>
      <p:sp>
        <p:nvSpPr>
          <p:cNvPr id="13" name="Right Arrow 12"/>
          <p:cNvSpPr/>
          <p:nvPr/>
        </p:nvSpPr>
        <p:spPr>
          <a:xfrm>
            <a:off x="4056762" y="5543331"/>
            <a:ext cx="1090948" cy="555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1</a:t>
            </a:r>
            <a:endParaRPr lang="ga-IE" dirty="0"/>
          </a:p>
        </p:txBody>
      </p:sp>
      <p:sp>
        <p:nvSpPr>
          <p:cNvPr id="18" name="Rectangle 16"/>
          <p:cNvSpPr/>
          <p:nvPr/>
        </p:nvSpPr>
        <p:spPr>
          <a:xfrm>
            <a:off x="5522894" y="5451304"/>
            <a:ext cx="468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iad na nithe atá marcáilte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ghrianghraf? Cad chuige iad,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3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17" grpId="0" animBg="1"/>
      <p:bldP spid="17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3" grpId="0" animBg="1"/>
      <p:bldP spid="13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1.staticflickr.com/9/8353/8289893461_7630c2b68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26" y="344698"/>
            <a:ext cx="7959009" cy="6093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 na modhanna iompair a fheiceann tú sa ghrianghraf seo?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díol sna siopaí?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4930" y="5548215"/>
            <a:ext cx="66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gceapann tú gur bocht nó saibhir atá an bhean seo?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Tabhair cúis le do fhreagra.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á chaitheamh thart ar a muineál aici?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éadaí na mbuachaillí agus ar éadaí na bhfear.</a:t>
            </a:r>
            <a:r>
              <a:rPr lang="ga-IE" sz="1600" dirty="0" smtClean="0">
                <a:latin typeface="Comic Sans MS" pitchFamily="66" charset="0"/>
              </a:rPr>
              <a:t>  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Céard atá ar siúl ag na buachaillí,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Folded Corner 12"/>
          <p:cNvSpPr>
            <a:spLocks noChangeAspect="1"/>
          </p:cNvSpPr>
          <p:nvPr/>
        </p:nvSpPr>
        <p:spPr>
          <a:xfrm>
            <a:off x="2194334" y="449179"/>
            <a:ext cx="3870597" cy="132737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ar Shráid Sackville (Sráid Uí Chonaill), Baile Átha Cliath, timpeall na bliana 1902.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Cá bhfuil sí ag dul,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4931" y="5548215"/>
            <a:ext cx="66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Féach ar éadaí na mná. Déan comparáid idir na héadaí sin agus na héadaí a chaitheann mná sa lá atá inniu ann.</a:t>
            </a:r>
          </a:p>
        </p:txBody>
      </p:sp>
      <p:sp>
        <p:nvSpPr>
          <p:cNvPr id="15" name="Bosca téacs 14"/>
          <p:cNvSpPr txBox="1"/>
          <p:nvPr/>
        </p:nvSpPr>
        <p:spPr>
          <a:xfrm>
            <a:off x="4063280" y="6556187"/>
            <a:ext cx="400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/>
              <a:t>L</a:t>
            </a:r>
            <a:r>
              <a:rPr lang="ga-IE" sz="1400" dirty="0" smtClean="0"/>
              <a:t>e caoinchead ó Leabharlann Náisiúnta na hÉireann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4290459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7/6077/6072027851_8c1b6f9b6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0" y="279400"/>
            <a:ext cx="8687418" cy="624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siúl aige,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mbothán.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Cathain a tógadh é,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Folded Corner 8"/>
          <p:cNvSpPr>
            <a:spLocks noChangeAspect="1"/>
          </p:cNvSpPr>
          <p:nvPr/>
        </p:nvSpPr>
        <p:spPr>
          <a:xfrm>
            <a:off x="1747190" y="330200"/>
            <a:ext cx="7301873" cy="163406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timpeall na bliana 1910. Tá an buachaill ag teacht ón bportach. Bhíodh ar gach duine idir óg agus aosta obair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dhéanamh ar an bportach agus d’úsáidtí asail chun an obair throm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dhéanamh. Tá an cliabh ar an asal lán de mhóin. D’úsáidtí móin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mar bhreosla le haghaidh cócaireachta, solais agus teasa.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Conas atá a fhios againn nach buachaill saibhir é?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mbuachaill sa ghrianghraf.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099" y="5650396"/>
            <a:ext cx="540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Pléigh an cheist.</a:t>
            </a:r>
          </a:p>
        </p:txBody>
      </p:sp>
      <p:sp>
        <p:nvSpPr>
          <p:cNvPr id="11" name="Bosca téacs 10"/>
          <p:cNvSpPr txBox="1"/>
          <p:nvPr/>
        </p:nvSpPr>
        <p:spPr>
          <a:xfrm>
            <a:off x="4063280" y="6556187"/>
            <a:ext cx="400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/>
              <a:t>L</a:t>
            </a:r>
            <a:r>
              <a:rPr lang="ga-IE" sz="1400" dirty="0" smtClean="0"/>
              <a:t>e caoinchead ó Leabharlann Náisiúnta na hÉireann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2125872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0" grpId="1" animBg="1"/>
      <p:bldP spid="3" grpId="0" animBg="1"/>
      <p:bldP spid="3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1.staticflickr.com/7/6077/6079163342_f5b7258c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1" y="298326"/>
            <a:ext cx="9062136" cy="61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972276" y="579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2276" y="579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Cad atá ar siúl ag na páistí sa ghrianghraf,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276" y="5615653"/>
            <a:ext cx="66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fáth a bhfuil cros ar na bratacha agus ar na baill éadaigh,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2276" y="561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Cá bhfuil na páistí ag dul,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Folded Corner 8"/>
          <p:cNvSpPr>
            <a:spLocks noChangeAspect="1"/>
          </p:cNvSpPr>
          <p:nvPr/>
        </p:nvSpPr>
        <p:spPr>
          <a:xfrm>
            <a:off x="1783908" y="382159"/>
            <a:ext cx="6784530" cy="136190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i mBaile Átha Cliath sa bhliain 1922. Bhí an Cogadh Cathartha ar siúl an t-am sin agus gach seans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bhfaca na páistí An Chros Dhearg go minic agus iad ag teacht i gcabhair ar na daoine a gortaíodh sa troid.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2276" y="5615653"/>
            <a:ext cx="66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Sa bhliain 1922 a tógadh an grianghraf seo. An dtugann </a:t>
            </a:r>
            <a:b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an dáta sin leid ar bith dúinn maidir le céard atá ar siúl acu?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Bosca téacs 9"/>
          <p:cNvSpPr txBox="1"/>
          <p:nvPr/>
        </p:nvSpPr>
        <p:spPr>
          <a:xfrm>
            <a:off x="4063280" y="6556187"/>
            <a:ext cx="400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/>
              <a:t>L</a:t>
            </a:r>
            <a:r>
              <a:rPr lang="ga-IE" sz="1400" dirty="0" smtClean="0"/>
              <a:t>e caoinchead ó Leabharlann Náisiúnta na hÉireann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4942500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6/5050/5261692838_9474edac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7" y="581383"/>
            <a:ext cx="7891837" cy="57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na mná agus ar na fir sa ghrianghraf.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7667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Cén gaol atá ag na daoine seo lena chéile,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meas </a:t>
            </a:r>
            <a:r>
              <a:rPr lang="ga-IE" sz="2000" dirty="0">
                <a:latin typeface="Tw Cen MT" panose="020B0602020104020603" pitchFamily="34" charset="0"/>
              </a:rPr>
              <a:t>tú</a:t>
            </a:r>
            <a:r>
              <a:rPr lang="ga-IE" sz="1600" dirty="0">
                <a:latin typeface="Comic Sans MS" pitchFamily="66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teach.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breosla a d’úsáidtí sa teach seo?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7667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Pléigh an cheist.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fáth, i do thuairim, ar tógadh an grianghraf?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665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siúl sa ghrianghraf seo,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meas tú? Tabhair cúis le do fhreagra.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Folded Corner 9"/>
          <p:cNvSpPr>
            <a:spLocks noChangeAspect="1"/>
          </p:cNvSpPr>
          <p:nvPr/>
        </p:nvSpPr>
        <p:spPr>
          <a:xfrm>
            <a:off x="2221527" y="649685"/>
            <a:ext cx="5809036" cy="174057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Léigh a thuilleadh faoin eachtra ag: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  <a:hlinkClick r:id="rId3"/>
              </a:rPr>
              <a:t>http://www.askaboutireland.ie/learning-zone/primary-students/looking-at-places/clare/aspects-of-clare/the-bodyke-evictions/the-battle-of-bodyke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Folded Corner 9"/>
          <p:cNvSpPr>
            <a:spLocks noChangeAspect="1"/>
          </p:cNvSpPr>
          <p:nvPr/>
        </p:nvSpPr>
        <p:spPr>
          <a:xfrm>
            <a:off x="2221527" y="649685"/>
            <a:ext cx="5809036" cy="17411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i gCo. an Chláir sa bhliain 1887.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baintreach 80 bliain d’aois ina cónaí sa teach seo. Bhí an tiarna talún chun í a dhíshealbhú de bharr nach raibh sí in ann an cíos a íoc. Tháinig muintir na háite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chéile chun cur in aghaidh an díshealbhaithe.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Bosca téacs 13"/>
          <p:cNvSpPr txBox="1"/>
          <p:nvPr/>
        </p:nvSpPr>
        <p:spPr>
          <a:xfrm>
            <a:off x="4063280" y="6556187"/>
            <a:ext cx="400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/>
              <a:t>L</a:t>
            </a:r>
            <a:r>
              <a:rPr lang="ga-IE" sz="1400" dirty="0" smtClean="0"/>
              <a:t>e caoinchead ó Leabharlann Náisiúnta na hÉireann</a:t>
            </a:r>
            <a:endParaRPr lang="ga-IE" sz="1400" dirty="0"/>
          </a:p>
        </p:txBody>
      </p:sp>
    </p:spTree>
    <p:extLst>
      <p:ext uri="{BB962C8B-B14F-4D97-AF65-F5344CB8AC3E}">
        <p14:creationId xmlns:p14="http://schemas.microsoft.com/office/powerpoint/2010/main" val="237075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lIns="108000" tIns="324000" rtlCol="0" anchor="ctr"/>
      <a:lstStyle>
        <a:defPPr>
          <a:defRPr sz="2000" dirty="0" smtClean="0">
            <a:solidFill>
              <a:schemeClr val="tx1"/>
            </a:solidFill>
            <a:latin typeface="Tw Cen MT" panose="020B06020201040206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7724</TotalTime>
  <Words>830</Words>
  <Application>Microsoft Office PowerPoint</Application>
  <PresentationFormat>Custom</PresentationFormat>
  <Paragraphs>109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Paul Williams</cp:lastModifiedBy>
  <cp:revision>359</cp:revision>
  <dcterms:created xsi:type="dcterms:W3CDTF">2017-12-23T09:13:58Z</dcterms:created>
  <dcterms:modified xsi:type="dcterms:W3CDTF">2019-04-16T08:40:55Z</dcterms:modified>
</cp:coreProperties>
</file>