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83" r:id="rId20"/>
    <p:sldId id="274" r:id="rId2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86626" autoAdjust="0"/>
  </p:normalViewPr>
  <p:slideViewPr>
    <p:cSldViewPr snapToGrid="0">
      <p:cViewPr>
        <p:scale>
          <a:sx n="66" d="100"/>
          <a:sy n="66" d="100"/>
        </p:scale>
        <p:origin x="-917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820F-7243-463A-AF21-1DEEA857B097}" type="datetimeFigureOut">
              <a:rPr lang="ga-IE" smtClean="0"/>
              <a:t>13/09/2019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29EFC-BEE2-4135-BF0E-368046205717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076141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EA667-F6C3-4858-8923-42F9EA8DA728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0357-25E1-4E27-9001-B3F80A9F2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2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1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8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0357-25E1-4E27-9001-B3F80A9F29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0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0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5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4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4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5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1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F1AE-FACA-4B85-9530-65F78A87E8F9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9F41-2012-42E9-A23F-2087E3CA2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qOJawpxY9wc" TargetMode="External"/><Relationship Id="rId5" Type="http://schemas.openxmlformats.org/officeDocument/2006/relationships/hyperlink" Target="http://www.youtube.com/watch?v=-jUYWfFKd80" TargetMode="External"/><Relationship Id="rId4" Type="http://schemas.openxmlformats.org/officeDocument/2006/relationships/hyperlink" Target="http://www.theirishstory.com/2012/10/01/the-irish-story-archive-on-the-irish-war-of-independence/#.Wbzc-MiGPI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661180" y="186065"/>
            <a:ext cx="11015003" cy="620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66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Cogadh na </a:t>
            </a:r>
            <a:r>
              <a:rPr lang="en-GB" sz="66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Saoirse</a:t>
            </a:r>
            <a:endParaRPr lang="en-GB" sz="66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505075" y="393201"/>
            <a:ext cx="7200900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Na Dúchrónaigh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2417" y="1471708"/>
            <a:ext cx="4754033" cy="31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dtús na bliana 1920 cuireadh fórsa nua go hÉirinn chun tacú leis an RIC agus chun smacht a chur ar na hÓglaigh. Na </a:t>
            </a:r>
            <a:r>
              <a:rPr lang="ga-IE" altLang="en-US" sz="2200" b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Dúchrónaigh</a:t>
            </a:r>
            <a:r>
              <a:rPr lang="ga-IE" altLang="en-US" sz="2200" b="1" dirty="0" smtClean="0">
                <a:solidFill>
                  <a:srgbClr val="FF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(</a:t>
            </a:r>
            <a:r>
              <a:rPr lang="en-US" altLang="en-US" sz="2200" i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The</a:t>
            </a:r>
            <a:r>
              <a:rPr lang="en-US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i="1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Black</a:t>
            </a:r>
            <a:r>
              <a:rPr lang="ga-IE" altLang="en-US" sz="2200" i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i="1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and</a:t>
            </a:r>
            <a:r>
              <a:rPr lang="ga-IE" altLang="en-US" sz="2200" i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i="1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Tans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) a tugadh orthu seo mar gheall ar an éide a chaithidís: éide saighdiúra chomh maith le caipín agus crios de chuid an RIC.</a:t>
            </a:r>
          </a:p>
          <a:p>
            <a:pPr marL="0" indent="0" eaLnBrk="1" hangingPunct="1"/>
            <a:endParaRPr lang="ga-IE" altLang="en-US" sz="22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025" y="1550653"/>
            <a:ext cx="4281862" cy="30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18" y="4867275"/>
            <a:ext cx="9116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Thugadh na Dúchrónaigh ruathar faoi thithe agus faoi oifigí ar lorg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Óglach</a:t>
            </a:r>
            <a:r>
              <a:rPr lang="en-US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airm. Théadh leoraithe lán de Dhúchrónaigh isteach sna bailte,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iad </a:t>
            </a: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ag scaoileadh urchar go fánach </a:t>
            </a:r>
            <a:r>
              <a:rPr lang="ga-IE" altLang="en-US" sz="22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altLang="en-US" sz="2200" dirty="0">
                <a:latin typeface="Tw Cen MT" panose="020B0602020104020603" pitchFamily="34" charset="0"/>
                <a:ea typeface="MS PGothic" panose="020B0600070205080204" pitchFamily="34" charset="-128"/>
              </a:rPr>
              <a:t>ag scanrú na ndaoine.   </a:t>
            </a:r>
          </a:p>
          <a:p>
            <a:endParaRPr lang="ga-IE" sz="2200" dirty="0"/>
          </a:p>
        </p:txBody>
      </p:sp>
      <p:sp>
        <p:nvSpPr>
          <p:cNvPr id="10" name="Bosca téacs 2"/>
          <p:cNvSpPr txBox="1"/>
          <p:nvPr/>
        </p:nvSpPr>
        <p:spPr>
          <a:xfrm rot="5400000">
            <a:off x="9868715" y="3318058"/>
            <a:ext cx="2395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3899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516968" y="417689"/>
            <a:ext cx="5097643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Domhnach na Fola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4920" y="1102424"/>
            <a:ext cx="5524096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‘Domhnach na Fola’ a thugtar ar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Domhnach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, </a:t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21 Samhain 1920. An mhaidin sin mharaigh buíon óglach faoi stiúir Mhichíl Uí Choileáin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grúpa spiairí de chuid na Breataine.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Tar éis lóin scaoil fórsaí na Breataine le slua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bPáirc an Chrócaigh a bhí ag féachaint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chluiche peile idir Baile Átha Cliath agus Tiobraid Árann.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14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dhuine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maraíodh i bPáirc an Chrócaigh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gortaíodh breis agus trí scór eile.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Maraíodh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imreoir amháin, Micheál Ó hÓgáin, agus is i gcuimhne air siúd a ainmníodh Ardán Uí Ógáin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bPáirc an Chrócaigh.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80" y="3669096"/>
            <a:ext cx="2840600" cy="2760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102424"/>
            <a:ext cx="3173261" cy="2365242"/>
          </a:xfrm>
          <a:prstGeom prst="rect">
            <a:avLst/>
          </a:prstGeom>
        </p:spPr>
      </p:pic>
      <p:pic>
        <p:nvPicPr>
          <p:cNvPr id="1026" name="Picture 2" descr="C:\Users\cnicfhionnlaoich\AppData\Local\Microsoft\Windows\Temporary Internet Files\Content.Outlook\ZPBPOK0V\Tip19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08"/>
          <a:stretch/>
        </p:blipFill>
        <p:spPr bwMode="auto">
          <a:xfrm>
            <a:off x="6964445" y="3567924"/>
            <a:ext cx="368427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sca téacs 2"/>
          <p:cNvSpPr txBox="1"/>
          <p:nvPr/>
        </p:nvSpPr>
        <p:spPr>
          <a:xfrm>
            <a:off x="6964445" y="6398363"/>
            <a:ext cx="479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Foireann</a:t>
            </a:r>
            <a:r>
              <a:rPr lang="en-US" sz="1400" dirty="0" smtClean="0"/>
              <a:t> </a:t>
            </a:r>
            <a:r>
              <a:rPr lang="en-US" sz="1400" dirty="0" err="1" smtClean="0"/>
              <a:t>Thiobraid</a:t>
            </a:r>
            <a:r>
              <a:rPr lang="en-US" sz="1400" dirty="0" smtClean="0"/>
              <a:t> </a:t>
            </a:r>
            <a:r>
              <a:rPr lang="en-US" sz="1400" dirty="0" err="1" smtClean="0"/>
              <a:t>Árann</a:t>
            </a:r>
            <a:r>
              <a:rPr lang="en-US" sz="1400" dirty="0" smtClean="0"/>
              <a:t>, 21 Samhain 1920.</a:t>
            </a:r>
            <a:endParaRPr lang="ga-IE" sz="1400" dirty="0"/>
          </a:p>
        </p:txBody>
      </p:sp>
    </p:spTree>
    <p:extLst>
      <p:ext uri="{BB962C8B-B14F-4D97-AF65-F5344CB8AC3E}">
        <p14:creationId xmlns:p14="http://schemas.microsoft.com/office/powerpoint/2010/main" val="12759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271211" y="433137"/>
            <a:ext cx="3621506" cy="121935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Sos Cogaidh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263" y="1433035"/>
            <a:ext cx="4942916" cy="476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Faoin mbliain 1921 bhí an chosúlacht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an scéal nach dtiocfadh réiteach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Chogadh na Saoirse go deo.</a:t>
            </a:r>
          </a:p>
          <a:p>
            <a:pPr marL="0" indent="0" eaLnBrk="1" hangingPunct="1"/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Cé go raibh na bailte móra faoi smacht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Arm na Breataine den chuid is mó,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greim daingean ag na hÓglaigh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na ceantair thuaithe.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muintir na hÉireann agus na Breataine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 súil go mór go dtiocfadh deireadh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leis an bhforéigean.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mí Iúil 1921 d’fhógair an dá thaobh sos cogaidh. 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8" b="89831" l="6401" r="92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241" y="1549165"/>
            <a:ext cx="5518124" cy="36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863516" y="433137"/>
            <a:ext cx="6460958" cy="926432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sz="3600" dirty="0" smtClean="0">
                <a:latin typeface="Twinkl SemiBold" charset="0"/>
              </a:rPr>
              <a:t>An Conradh Angla-Éireannach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0038" y="1776233"/>
            <a:ext cx="5579214" cy="353094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 mí Dheireadh Fómhair 1921 chuaigh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toscaireacht ó Éirinn go Londain le téarmaí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b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síochána a phlé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le rialtas na Breataine.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Ina measc bhí Micheál Ó Coileáin agus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Art Ó Gríofa. Cé go raibh de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ina uachtarán ar an Dáil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ag an am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ní dheachaigh sé féin go Londain, 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rud a chuir ionadh ar a lán daoine.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Shínigh toscaireacht na hÉireann an Conradh 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Angla-Éireannach ar</a:t>
            </a:r>
            <a:r>
              <a:rPr lang="en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an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6 Nollaig 1921.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66" y="1895199"/>
            <a:ext cx="4442143" cy="3240000"/>
          </a:xfrm>
          <a:prstGeom prst="rect">
            <a:avLst/>
          </a:prstGeom>
        </p:spPr>
      </p:pic>
      <p:sp>
        <p:nvSpPr>
          <p:cNvPr id="10" name="Bosca téacs 2"/>
          <p:cNvSpPr txBox="1"/>
          <p:nvPr/>
        </p:nvSpPr>
        <p:spPr>
          <a:xfrm rot="5400000">
            <a:off x="9859762" y="3955018"/>
            <a:ext cx="2435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18" y="1359569"/>
            <a:ext cx="2827637" cy="4822931"/>
          </a:xfrm>
          <a:prstGeom prst="rect">
            <a:avLst/>
          </a:prstGeom>
          <a:ln w="6350">
            <a:solidFill>
              <a:srgbClr val="1C1C1C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2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1431758" y="457200"/>
            <a:ext cx="9338647" cy="9144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/>
              </a:rPr>
              <a:t>An Conradh Angla-Éireannach - Téarmaí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289" y="1213117"/>
            <a:ext cx="7359995" cy="476205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sz="2000" b="1" dirty="0" smtClean="0">
              <a:latin typeface="Comic Sans MS" panose="030F0702030302020204" pitchFamily="66" charset="0"/>
            </a:endParaRPr>
          </a:p>
          <a:p>
            <a:pPr marL="261938" lvl="0" indent="-261938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Bunaíodh Saorstát Éireann ach gan na sé chontae i dTuaisceart Éireann san áireamh: Doire, Aontroim, Tír Eoghain, Ard Mhacha,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Fear Manach agus an Dún.</a:t>
            </a:r>
          </a:p>
          <a:p>
            <a:pPr marL="261938" lvl="0" indent="-261938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Dá réir sin, roinneadh Éire ina dhá cuid – na 26 contae sa Saorstát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ó dheas agus na 6 chontae i dTuaisceart Éireann.</a:t>
            </a: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w Cen MT" panose="020B0602020104020603" pitchFamily="34" charset="0"/>
              </a:rPr>
              <a:t>Socraíodh go mbeadh rialtas, parlaimint agus arm dá chuid féin ag Saorstát Éireann. Mar sin féin, bheadh ar na feisirí mionn dílseachta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 thabhairt do Rí na Breataine. Ní bheadh neamhspleáchas iomlán bainte amach ag Saorstát Éireann.</a:t>
            </a: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w Cen MT" panose="020B0602020104020603" pitchFamily="34" charset="0"/>
              </a:rPr>
              <a:t>Bheadh parlaimint dá gcuid féin ag muintir Thuaisceart</a:t>
            </a:r>
            <a:r>
              <a:rPr lang="en-US" sz="2000" dirty="0">
                <a:latin typeface="Tw Cen MT" panose="020B0602020104020603" pitchFamily="34" charset="0"/>
              </a:rPr>
              <a:t> Éireann </a:t>
            </a:r>
            <a:r>
              <a:rPr lang="ga-IE" sz="2000" dirty="0">
                <a:latin typeface="Tw Cen MT" panose="020B0602020104020603" pitchFamily="34" charset="0"/>
              </a:rPr>
              <a:t>freisin, agus an </a:t>
            </a:r>
            <a:r>
              <a:rPr lang="ga-IE" sz="2000" dirty="0" err="1">
                <a:latin typeface="Tw Cen MT" panose="020B0602020104020603" pitchFamily="34" charset="0"/>
              </a:rPr>
              <a:t>pharlaimint</a:t>
            </a:r>
            <a:r>
              <a:rPr lang="ga-IE" sz="2000" dirty="0">
                <a:latin typeface="Tw Cen MT" panose="020B0602020104020603" pitchFamily="34" charset="0"/>
              </a:rPr>
              <a:t> sin faoi Rí na Breataine, ach bheadh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Tuaisceart Éireann </a:t>
            </a:r>
            <a:r>
              <a:rPr lang="en-US" sz="2000" dirty="0">
                <a:latin typeface="Tw Cen MT" panose="020B0602020104020603" pitchFamily="34" charset="0"/>
              </a:rPr>
              <a:t>mar </a:t>
            </a:r>
            <a:r>
              <a:rPr lang="ga-IE" sz="2000" dirty="0">
                <a:latin typeface="Tw Cen MT" panose="020B0602020104020603" pitchFamily="34" charset="0"/>
              </a:rPr>
              <a:t>chuid den Ríocht Aontaithe go fóill.  </a:t>
            </a:r>
          </a:p>
          <a:p>
            <a:pPr marL="261938" indent="-26193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w Cen MT" panose="020B0602020104020603" pitchFamily="34" charset="0"/>
              </a:rPr>
              <a:t>Socraíodh go gcoinneodh Arm na Breataine seilbh ar chuid de chalafoirt na hÉireann. 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22" b="94603" l="7847" r="92632">
                        <a14:foregroundMark x1="63541" y1="53448" x2="13397" y2="83958"/>
                        <a14:foregroundMark x1="16459" y1="86207" x2="69091" y2="62669"/>
                        <a14:foregroundMark x1="15024" y1="89355" x2="69569" y2="69715"/>
                        <a14:foregroundMark x1="21435" y1="91454" x2="43062" y2="81709"/>
                        <a14:foregroundMark x1="9569" y1="79235" x2="36077" y2="69715"/>
                        <a14:foregroundMark x1="20287" y1="68816" x2="60191" y2="47976"/>
                        <a14:foregroundMark x1="28325" y1="58846" x2="36938" y2="58621"/>
                        <a14:foregroundMark x1="24211" y1="57496" x2="24211" y2="57496"/>
                        <a14:foregroundMark x1="22010" y1="56372" x2="26124" y2="58171"/>
                        <a14:foregroundMark x1="22775" y1="54348" x2="59330" y2="36657"/>
                        <a14:foregroundMark x1="15885" y1="50450" x2="44689" y2="34408"/>
                        <a14:foregroundMark x1="14737" y1="38006" x2="38086" y2="39355"/>
                        <a14:foregroundMark x1="17321" y1="32609" x2="38086" y2="35982"/>
                        <a14:foregroundMark x1="15024" y1="35082" x2="15024" y2="35082"/>
                        <a14:foregroundMark x1="18660" y1="42129" x2="18660" y2="42129"/>
                        <a14:foregroundMark x1="16746" y1="44378" x2="16746" y2="44378"/>
                        <a14:foregroundMark x1="14545" y1="46402" x2="14545" y2="46402"/>
                        <a14:foregroundMark x1="38086" y1="23088" x2="62679" y2="17916"/>
                        <a14:foregroundMark x1="50526" y1="32159" x2="84019" y2="17241"/>
                        <a14:foregroundMark x1="75407" y1="39580" x2="88134" y2="30585"/>
                        <a14:foregroundMark x1="54641" y1="23988" x2="46316" y2="37331"/>
                        <a14:foregroundMark x1="52153" y1="39805" x2="50813" y2="51799"/>
                        <a14:foregroundMark x1="44115" y1="54123" x2="47751" y2="63118"/>
                        <a14:foregroundMark x1="56555" y1="12219" x2="55502" y2="9295"/>
                        <a14:foregroundMark x1="54354" y1="13568" x2="53301" y2="10420"/>
                        <a14:foregroundMark x1="46890" y1="9520" x2="46890" y2="9520"/>
                        <a14:foregroundMark x1="42201" y1="15667" x2="42201" y2="15667"/>
                        <a14:foregroundMark x1="79330" y1="8846" x2="79330" y2="8846"/>
                        <a14:foregroundMark x1="70431" y1="26237" x2="80383" y2="23313"/>
                        <a14:foregroundMark x1="82584" y1="25337" x2="73780" y2="39355"/>
                        <a14:foregroundMark x1="89569" y1="24438" x2="90335" y2="27886"/>
                        <a14:foregroundMark x1="90048" y1="28336" x2="90335" y2="29685"/>
                        <a14:foregroundMark x1="44689" y1="24213" x2="39426" y2="24213"/>
                        <a14:foregroundMark x1="47464" y1="12894" x2="45550" y2="14918"/>
                        <a14:foregroundMark x1="51100" y1="10645" x2="49378" y2="12444"/>
                        <a14:foregroundMark x1="41053" y1="21289" x2="39139" y2="21064"/>
                        <a14:foregroundMark x1="48038" y1="23988" x2="45263" y2="28561"/>
                        <a14:foregroundMark x1="44402" y1="27886" x2="40000" y2="30360"/>
                        <a14:foregroundMark x1="34737" y1="31259" x2="42488" y2="33058"/>
                        <a14:foregroundMark x1="35024" y1="90105" x2="42201" y2="88006"/>
                        <a14:foregroundMark x1="41340" y1="88681" x2="45837" y2="85532"/>
                        <a14:foregroundMark x1="45550" y1="85082" x2="45550" y2="81034"/>
                        <a14:foregroundMark x1="46890" y1="85307" x2="52440" y2="82834"/>
                        <a14:foregroundMark x1="52153" y1="82159" x2="57416" y2="80135"/>
                        <a14:foregroundMark x1="44976" y1="13343" x2="43541" y2="17466"/>
                        <a14:foregroundMark x1="41914" y1="19265" x2="45263" y2="19490"/>
                        <a14:foregroundMark x1="46603" y1="20165" x2="43541" y2="17016"/>
                        <a14:foregroundMark x1="47177" y1="19940" x2="41340" y2="21289"/>
                        <a14:foregroundMark x1="46316" y1="11769" x2="44115" y2="14018"/>
                        <a14:foregroundMark x1="56555" y1="12444" x2="56555" y2="16342"/>
                        <a14:foregroundMark x1="87847" y1="24663" x2="89569" y2="29460"/>
                        <a14:foregroundMark x1="90622" y1="29910" x2="88134" y2="33058"/>
                        <a14:foregroundMark x1="84785" y1="32159" x2="87847" y2="33058"/>
                        <a14:foregroundMark x1="84593" y1="33283" x2="82871" y2="36657"/>
                        <a14:foregroundMark x1="80096" y1="37106" x2="82871" y2="35982"/>
                        <a14:foregroundMark x1="38565" y1="21964" x2="37799" y2="22639"/>
                        <a14:foregroundMark x1="40766" y1="24213" x2="38086" y2="23088"/>
                        <a14:foregroundMark x1="57990" y1="9520" x2="57990" y2="11544"/>
                        <a14:foregroundMark x1="55215" y1="12444" x2="57703" y2="14693"/>
                        <a14:foregroundMark x1="34163" y1="53898" x2="37225" y2="56147"/>
                        <a14:foregroundMark x1="34737" y1="64693" x2="38086" y2="67691"/>
                        <a14:foregroundMark x1="56268" y1="16567" x2="59904" y2="12669"/>
                        <a14:foregroundMark x1="60191" y1="15442" x2="55502" y2="8396"/>
                        <a14:foregroundMark x1="55215" y1="10420" x2="56555" y2="15142"/>
                        <a14:foregroundMark x1="52727" y1="15667" x2="61818" y2="10645"/>
                        <a14:foregroundMark x1="53301" y1="14918" x2="58565" y2="9520"/>
                        <a14:foregroundMark x1="60766" y1="13568" x2="53780" y2="12894"/>
                        <a14:foregroundMark x1="58852" y1="10420" x2="50813" y2="14918"/>
                        <a14:foregroundMark x1="74354" y1="9970" x2="78469" y2="11094"/>
                        <a14:backgroundMark x1="87847" y1="25787" x2="88708" y2="27886"/>
                        <a14:backgroundMark x1="58565" y1="14018" x2="57990" y2="12219"/>
                        <a14:backgroundMark x1="78182" y1="22189" x2="73780" y2="2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405" y="1072127"/>
            <a:ext cx="4345508" cy="53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6527" y="2841928"/>
            <a:ext cx="4473323" cy="13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0" indent="0" eaLnBrk="1" hangingPunct="1"/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‘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Tá barántas mo bháis féin sínithe agam,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’ </a:t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scríobh Micheál Ó Coileáin ina dhialann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tar éis dó an Conradh Angla-Éireannach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shíniú. Céard a bhí i gceist aige, meas tú?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1929163"/>
            <a:ext cx="2368851" cy="32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sca téacs 2"/>
          <p:cNvSpPr txBox="1"/>
          <p:nvPr/>
        </p:nvSpPr>
        <p:spPr>
          <a:xfrm rot="5400000">
            <a:off x="8511303" y="4014676"/>
            <a:ext cx="2560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802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212432" y="427173"/>
            <a:ext cx="5804133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Scoilt sa Dáil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5909" y="1139493"/>
            <a:ext cx="4436599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Ní raibh na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Teachtaí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Dála ar aon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tuairim faoin gConradh. Bhí cuid acu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bhfabhar glacadh leis agus bhí cuid eile acu a bhí glan ina aghaidh. Thosaigh an díospóireacht ar an gConradh sa Dáil ar an 14 Nollaig 1921.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i gcoinne an Chonartha.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Ní raibh sé sásta an </a:t>
            </a:r>
            <a:r>
              <a:rPr lang="en-US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mionn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dílseachta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thabhairt agus bhí sé ag iarraidh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go mbeadh Éire ina poblacht.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 taobhú go láidir leis an gConradh 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bhí Micheál Ó Coileáin agus Art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 Gríofa. Cheap siad gurbh é an Conradh an margadh ab fhearr a bhí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fáil ag</a:t>
            </a:r>
            <a:r>
              <a:rPr lang="ga-IE" altLang="en-US" sz="2000" dirty="0" smtClean="0">
                <a:solidFill>
                  <a:srgbClr val="7030A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muintir na hÉireann ag an am.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93793" y="1139493"/>
            <a:ext cx="4344896" cy="38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Dúirt Ó Coileáin gur thug an Conradh an tsaoirse do mhuintir na hÉireann chun tuilleadh saoirse a bhaint amach.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Céard a bhí i gceist aige, meas tú?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Cuireadh an Conradh ar vóta sa Dáil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an 7 Eanáir 1922. 64 duine a vótáil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 shon agus 57 duine a vótáil ina éadan.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D’éirigh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as uachtaránacht 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na Dála agus toghadh Art Ó Gríofa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ina áit. D’fhág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agus a lucht leanúna an Dáil.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293793" y="5311278"/>
            <a:ext cx="4652013" cy="780727"/>
            <a:chOff x="603615" y="2469773"/>
            <a:chExt cx="4623222" cy="125530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392236" y="2680701"/>
              <a:ext cx="3834601" cy="1044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Cad é do mheas ar an gConradh?</a:t>
              </a:r>
              <a:endParaRPr lang="ga-IE" sz="20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3615" y="2469773"/>
              <a:ext cx="906463" cy="9067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9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8518"/>
              </p:ext>
            </p:extLst>
          </p:nvPr>
        </p:nvGraphicFramePr>
        <p:xfrm>
          <a:off x="1200333" y="890168"/>
          <a:ext cx="9724571" cy="5464478"/>
        </p:xfrm>
        <a:graphic>
          <a:graphicData uri="http://schemas.openxmlformats.org/drawingml/2006/table">
            <a:tbl>
              <a:tblPr/>
              <a:tblGrid>
                <a:gridCol w="6691085"/>
                <a:gridCol w="1146629"/>
                <a:gridCol w="1886857"/>
              </a:tblGrid>
              <a:tr h="36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Bhuaigh Sinn Féin tromlach na suíochán in olltoghchán na bliana 1918.</a:t>
                      </a:r>
                      <a:endParaRPr lang="ga-IE" sz="2000" noProof="0" dirty="0" smtClean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Tháinig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an Chéad Dáil le chéile i mí Eanáir</a:t>
                      </a:r>
                      <a:r>
                        <a:rPr lang="en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1919.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Maraíodh 14 dhuine </a:t>
                      </a:r>
                      <a:r>
                        <a:rPr lang="ga-IE" altLang="en-US" sz="2000" baseline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i bPáirc an Chrócaigh nuair a s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caoil fórsaí na Breataine le slua ann.   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Chuaigh de </a:t>
                      </a:r>
                      <a:r>
                        <a:rPr lang="ga-IE" altLang="en-US" sz="2000" dirty="0" err="1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Valéra</a:t>
                      </a:r>
                      <a:r>
                        <a:rPr lang="en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go Londain i</a:t>
                      </a:r>
                      <a:r>
                        <a:rPr lang="ga-IE" altLang="en-US" sz="2000" baseline="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mí Dheireadh Fómhair 1921 </a:t>
                      </a:r>
                      <a:r>
                        <a:rPr lang="en-US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/>
                      </a:r>
                      <a:br>
                        <a:rPr lang="en-US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le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téarmaí</a:t>
                      </a:r>
                      <a:r>
                        <a:rPr lang="en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síochána a phlé le </a:t>
                      </a:r>
                      <a:r>
                        <a:rPr lang="ga-IE" altLang="en-US" sz="2000" noProof="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rialtas</a:t>
                      </a:r>
                      <a:r>
                        <a:rPr lang="en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na Breataine. 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Bhí Éamon</a:t>
                      </a:r>
                      <a:r>
                        <a:rPr lang="en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de </a:t>
                      </a:r>
                      <a:r>
                        <a:rPr lang="ga-IE" sz="2000" noProof="0" dirty="0" err="1" smtClean="0">
                          <a:latin typeface="Tw Cen MT" panose="020B0602020104020603" pitchFamily="34" charset="0"/>
                        </a:rPr>
                        <a:t>Valéra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 i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gcoinne an Chonartha.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Síníodh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000" dirty="0" smtClean="0">
                          <a:latin typeface="Tw Cen MT" panose="020B0602020104020603" pitchFamily="34" charset="0"/>
                          <a:ea typeface="ＭＳ Ｐゴシック" panose="020B0600070205080204" pitchFamily="34" charset="-128"/>
                        </a:rPr>
                        <a:t>an Conradh ar an 6 Nollaig 1921.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IE" sz="2000" noProof="0" dirty="0" smtClean="0">
                          <a:latin typeface="Tw Cen MT" panose="020B0602020104020603" pitchFamily="34" charset="0"/>
                        </a:rPr>
                        <a:t>5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 contae </a:t>
                      </a:r>
                      <a:r>
                        <a:rPr lang="en-IE" sz="2000" noProof="0" dirty="0" smtClean="0">
                          <a:latin typeface="Tw Cen MT" panose="020B0602020104020603" pitchFamily="34" charset="0"/>
                        </a:rPr>
                        <a:t>a </a:t>
                      </a: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bhí sa Saorstát nua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.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Micheál Ó Coileáin </a:t>
                      </a:r>
                      <a:r>
                        <a:rPr kumimoji="0" lang="en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bhunaigh</a:t>
                      </a:r>
                      <a:r>
                        <a:rPr kumimoji="0" lang="en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Sinn Féin.  </a:t>
                      </a:r>
                      <a:endParaRPr lang="ga-IE" sz="2000" noProof="0" dirty="0" smtClean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3"/>
          <p:cNvSpPr>
            <a:spLocks/>
          </p:cNvSpPr>
          <p:nvPr/>
        </p:nvSpPr>
        <p:spPr bwMode="auto">
          <a:xfrm>
            <a:off x="4251866" y="302179"/>
            <a:ext cx="3621505" cy="5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0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151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216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277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4000" y="352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471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999" y="58194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4000" y="525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000" y="417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7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0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6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902724" y="3727748"/>
            <a:ext cx="7483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Tuilleadh eolais le fáil ar an suíomh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seo: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4"/>
              </a:rPr>
              <a:t>www.theirishstory.com/2012/10/01/the-irish-story-archive-on-the-irish-war-of-independence/#.Wbzc-MiGPIX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endParaRPr lang="ga-IE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724" y="865426"/>
            <a:ext cx="10238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2400" dirty="0" smtClean="0">
                <a:latin typeface="Tw Cen MT" panose="020B0602020104020603" pitchFamily="34" charset="0"/>
              </a:rPr>
              <a:t>Cliceáil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ar </a:t>
            </a:r>
            <a:r>
              <a:rPr lang="en-IE" altLang="en-US" sz="2400" dirty="0">
                <a:latin typeface="Tw Cen MT" panose="020B0602020104020603" pitchFamily="34" charset="0"/>
              </a:rPr>
              <a:t>an </a:t>
            </a:r>
            <a:r>
              <a:rPr lang="ga-IE" altLang="en-US" sz="2400" dirty="0" smtClean="0">
                <a:latin typeface="Tw Cen MT" panose="020B0602020104020603" pitchFamily="34" charset="0"/>
              </a:rPr>
              <a:t>nasc</a:t>
            </a:r>
            <a:r>
              <a:rPr lang="en-IE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latin typeface="Tw Cen MT" panose="020B0602020104020603" pitchFamily="34" charset="0"/>
              </a:rPr>
              <a:t>thíos chun féachaint ar fhíseán faoi </a:t>
            </a:r>
            <a:r>
              <a:rPr lang="en-IE" altLang="en-US" sz="2400" dirty="0" smtClean="0"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Chogadh </a:t>
            </a:r>
            <a:r>
              <a:rPr lang="ga-IE" altLang="en-US" sz="2400" dirty="0">
                <a:latin typeface="Tw Cen MT" panose="020B0602020104020603" pitchFamily="34" charset="0"/>
              </a:rPr>
              <a:t>na Saoirse: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5"/>
              </a:rPr>
              <a:t>www.youtube.com/watch?v=-jUYWfFKd80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endParaRPr lang="en-IE" altLang="en-US" dirty="0" smtClean="0">
              <a:latin typeface="Tw Cen MT" panose="020B0602020104020603" pitchFamily="34" charset="0"/>
            </a:endParaRPr>
          </a:p>
          <a:p>
            <a:r>
              <a:rPr lang="ga-IE" altLang="en-US" sz="2400" dirty="0">
                <a:latin typeface="Tw Cen MT" panose="020B0602020104020603" pitchFamily="34" charset="0"/>
              </a:rPr>
              <a:t>Cliceáil </a:t>
            </a:r>
            <a:r>
              <a:rPr lang="ga-IE" altLang="en-US" sz="2400" dirty="0" smtClean="0">
                <a:latin typeface="Tw Cen MT" panose="020B0602020104020603" pitchFamily="34" charset="0"/>
              </a:rPr>
              <a:t>ar</a:t>
            </a:r>
            <a:r>
              <a:rPr lang="en-IE" altLang="en-US" sz="2400" dirty="0" smtClean="0">
                <a:latin typeface="Tw Cen MT" panose="020B0602020104020603" pitchFamily="34" charset="0"/>
              </a:rPr>
              <a:t> an </a:t>
            </a:r>
            <a:r>
              <a:rPr lang="ga-IE" altLang="en-US" sz="2400" dirty="0">
                <a:latin typeface="Tw Cen MT" panose="020B0602020104020603" pitchFamily="34" charset="0"/>
              </a:rPr>
              <a:t>nasc</a:t>
            </a:r>
            <a:r>
              <a:rPr lang="en-IE" altLang="en-US" sz="2400" dirty="0"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latin typeface="Tw Cen MT" panose="020B0602020104020603" pitchFamily="34" charset="0"/>
              </a:rPr>
              <a:t>thíos chun féachaint ar fhíseán faoi</a:t>
            </a:r>
            <a:r>
              <a:rPr lang="en-IE" altLang="en-US" sz="2400" dirty="0">
                <a:latin typeface="Tw Cen MT" panose="020B0602020104020603" pitchFamily="34" charset="0"/>
              </a:rPr>
              <a:t>n </a:t>
            </a:r>
            <a:r>
              <a:rPr lang="en-IE" altLang="en-US" sz="2400" dirty="0" smtClean="0"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gConradh Angla-Éireannach:</a:t>
            </a:r>
            <a:endParaRPr lang="ga-IE" altLang="en-US" sz="2400" dirty="0">
              <a:latin typeface="Tw Cen MT" panose="020B0602020104020603" pitchFamily="34" charset="0"/>
            </a:endParaRPr>
          </a:p>
          <a:p>
            <a:r>
              <a:rPr lang="ga-IE" sz="2400" dirty="0">
                <a:latin typeface="Tw Cen MT" panose="020B0602020104020603" pitchFamily="34" charset="0"/>
                <a:hlinkClick r:id="rId6"/>
              </a:rPr>
              <a:t>www.youtube.com/watch?v=qOJawpxY9wc</a:t>
            </a:r>
            <a:endParaRPr lang="en-IE" sz="2400" dirty="0">
              <a:latin typeface="Tw Cen MT" panose="020B0602020104020603" pitchFamily="34" charset="0"/>
            </a:endParaRPr>
          </a:p>
          <a:p>
            <a:endParaRPr lang="ga-IE" alt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306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505334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94" y="671513"/>
            <a:ext cx="1104209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Leabharlann Náisiúnta na hÉireann; Músaem agus Cartlann CLG, Páirc an Chrócaigh;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The National Archives (An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Ríocht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Aontaithe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)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Tagairtí:</a:t>
            </a:r>
          </a:p>
          <a:p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Kilmichael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Ambush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monument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in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County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Cork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jackie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ellis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/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Stock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Photo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 caoinchead ó Leabharlann Náisiúnta na hÉireann: 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NPA POLF24, </a:t>
            </a:r>
            <a:r>
              <a:rPr lang="ga-IE" sz="2200" dirty="0" err="1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Ke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 281, POOLEIMP 323, 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NPA DAIL, 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  <a:cs typeface="Times New Roman" pitchFamily="18" charset="0"/>
              </a:rPr>
              <a:t>NPA DOCE5, HOGW 123,</a:t>
            </a:r>
            <a:r>
              <a:rPr lang="ga-IE" sz="22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HOG3, NPA POLI7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© Leabharlann Náisiúnta na hÉireann.</a:t>
            </a:r>
          </a:p>
          <a:p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2019</a:t>
            </a:r>
          </a:p>
          <a:p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63-66 Sráid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4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8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2510971" y="429650"/>
            <a:ext cx="7199086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solidFill>
                  <a:prstClr val="black"/>
                </a:solidFill>
                <a:latin typeface="Twinkl SemiBold" charset="0"/>
              </a:rPr>
              <a:t>Tar </a:t>
            </a:r>
            <a:r>
              <a:rPr lang="en-US" altLang="en-US" sz="3600" dirty="0" smtClean="0">
                <a:solidFill>
                  <a:prstClr val="black"/>
                </a:solidFill>
                <a:latin typeface="Twinkl SemiBold" charset="0"/>
              </a:rPr>
              <a:t>É</a:t>
            </a:r>
            <a:r>
              <a:rPr lang="ga-IE" altLang="en-US" sz="3600" dirty="0" smtClean="0">
                <a:solidFill>
                  <a:prstClr val="black"/>
                </a:solidFill>
                <a:latin typeface="Twinkl SemiBold" charset="0"/>
              </a:rPr>
              <a:t>is Éirí Amach</a:t>
            </a:r>
            <a:r>
              <a:rPr lang="en-IE" altLang="en-US" sz="3600" dirty="0" smtClean="0">
                <a:solidFill>
                  <a:prstClr val="black"/>
                </a:solidFill>
                <a:latin typeface="Twinkl SemiBold" charset="0"/>
              </a:rPr>
              <a:t> </a:t>
            </a:r>
            <a:r>
              <a:rPr lang="ga-IE" altLang="en-US" sz="3600" dirty="0" smtClean="0">
                <a:solidFill>
                  <a:prstClr val="black"/>
                </a:solidFill>
                <a:latin typeface="Twinkl SemiBold" charset="0"/>
              </a:rPr>
              <a:t>na Cásca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9502" y="1170663"/>
            <a:ext cx="4777991" cy="35309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Cuireadh 16 reibiliúnach chun báis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sna míonna i ndiaidh Éirí Amach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na Cásca agus cuireadh formhór na ndaoine eile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 ghlac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páirt san Éirí Amach i bpríosún.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Bhí an-fhearg ar 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bpobal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leis na reibiliúnaigh i dtosach báire, go háirithe 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ar mhuintir Bhaile Átha Cliath. Ach tháinig athrú ar mheon na ndaoine de réir a chéile. Chuaigh sé i gcion orthu nuair a chuala siad faoi na reibiliúnaigh a cuireadh chun báis.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67493" y="1170666"/>
            <a:ext cx="5760534" cy="29153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Diaidh ar ndiaidh bhí níos mó de mhuintir na hÉireann ag iarraidh neamhspleáchas a bhaint amach ón mBreatain. Chuir siad a muinín i Sinn Féin, páirtí a raibh sé d’aidhm acu Éire a scaradh ón mBreatain.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Tháinig fás mór ar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Féin le linn na bliana 1917. Cuireadh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atheagar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ar an bpáirtí i mí Dheireadh Fómhair na bliana sin agus toghadh Éamon de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b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ina uachtarán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air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9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9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4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05328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141621" y="457201"/>
            <a:ext cx="7866080" cy="90229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solidFill>
                  <a:prstClr val="black"/>
                </a:solidFill>
                <a:latin typeface="Twinkl SemiBold" charset="0"/>
              </a:rPr>
              <a:t>Óglaigh na hÉireann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87733" y="1404693"/>
            <a:ext cx="5458210" cy="4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Cuireadh </a:t>
            </a:r>
            <a:r>
              <a:rPr lang="ga-IE" altLang="en-US" sz="2000" dirty="0" err="1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atheagar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ar Óglaigh na hÉireann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i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mí Dheireadh Fómhair 1917 freisin.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Éamon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de </a:t>
            </a:r>
            <a:r>
              <a:rPr lang="ga-IE" altLang="en-US" sz="2000" dirty="0" err="1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a toghadh ina uachtarán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ar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eagraíocht sin freisin agus toghadh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Micheál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Ó Coileáin ina stiúrthóir eagrúcháin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faisnéise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Cé go raibh go leor de bhaill Óglaigh na hÉireann ina mbaill de </a:t>
            </a:r>
            <a:r>
              <a:rPr lang="ga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Féin freisin, níorbh ionann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dá eagraíocht. Bhí sé d’aidhm ag an dá eagraíocht neamhspleáchas a bhaint amach </a:t>
            </a:r>
            <a:r>
              <a:rPr lang="en-IE" altLang="en-US" sz="2000" dirty="0" err="1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d’Éirinn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ón mBreatain ach bhí Óglaigh na hÉireann sásta foréigean a úsáid chun é sin a bhaint amach.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13" y="1231398"/>
            <a:ext cx="3389540" cy="51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4066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07976" y="953825"/>
            <a:ext cx="3294310" cy="1992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ga-IE" sz="2000" dirty="0" smtClean="0">
                <a:latin typeface="Tw Cen MT" panose="020B0602020104020603" pitchFamily="34" charset="0"/>
              </a:rPr>
              <a:t>Bhí ról lárnach ag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b="1" dirty="0" smtClean="0">
                <a:latin typeface="Tw Cen MT" panose="020B0602020104020603" pitchFamily="34" charset="0"/>
              </a:rPr>
              <a:t>Micheál Ó Coileáin</a:t>
            </a:r>
            <a:r>
              <a:rPr lang="ga-IE" sz="2000" dirty="0" smtClean="0">
                <a:latin typeface="Tw Cen MT" panose="020B0602020104020603" pitchFamily="34" charset="0"/>
              </a:rPr>
              <a:t> agus ag </a:t>
            </a:r>
            <a:r>
              <a:rPr lang="ga-IE" sz="2000" b="1" dirty="0" smtClean="0">
                <a:latin typeface="Tw Cen MT" panose="020B0602020104020603" pitchFamily="34" charset="0"/>
              </a:rPr>
              <a:t>Éamon de </a:t>
            </a:r>
            <a:r>
              <a:rPr lang="ga-IE" sz="2000" b="1" dirty="0" err="1" smtClean="0">
                <a:latin typeface="Tw Cen MT" panose="020B0602020104020603" pitchFamily="34" charset="0"/>
              </a:rPr>
              <a:t>Valéra</a:t>
            </a:r>
            <a:r>
              <a:rPr lang="ga-IE" sz="2000" dirty="0" smtClean="0">
                <a:latin typeface="Tw Cen MT" panose="020B0602020104020603" pitchFamily="34" charset="0"/>
              </a:rPr>
              <a:t> san iarracht neamhspleáchas a bhaint amach d’Éirinn sna blianta i ndiaidh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Éirí Amach na Cásca. </a:t>
            </a: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944" y="988105"/>
            <a:ext cx="2591679" cy="366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4766" y="1012549"/>
            <a:ext cx="2919413" cy="36680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765404">
            <a:off x="7785755" y="5360574"/>
            <a:ext cx="352885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err="1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Cérbh</a:t>
            </a:r>
            <a:r>
              <a:rPr lang="ga-IE" sz="2000" dirty="0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 iad Micheál Ó Coileáin agus Éamon de </a:t>
            </a:r>
            <a:r>
              <a:rPr lang="ga-IE" sz="2000" dirty="0" err="1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Valéra</a:t>
            </a:r>
            <a:r>
              <a:rPr lang="ga-IE" sz="2000" dirty="0" smtClean="0">
                <a:solidFill>
                  <a:srgbClr val="1C1C1C"/>
                </a:solidFill>
                <a:latin typeface="Tw Cen MT" panose="020B0602020104020603" pitchFamily="34" charset="0"/>
                <a:ea typeface="Sassoon Infant Rg" charset="0"/>
                <a:cs typeface="Sassoon Infant Rg" charset="0"/>
              </a:rPr>
              <a:t>?</a:t>
            </a:r>
            <a:endParaRPr lang="ga-IE" sz="2000" dirty="0">
              <a:solidFill>
                <a:srgbClr val="1C1C1C"/>
              </a:solidFill>
              <a:latin typeface="Tw Cen MT" panose="020B0602020104020603" pitchFamily="34" charset="0"/>
              <a:ea typeface="Sassoon Infant Rg" charset="0"/>
              <a:cs typeface="Sassoon Infant Rg" charset="0"/>
            </a:endParaRPr>
          </a:p>
        </p:txBody>
      </p:sp>
      <p:sp>
        <p:nvSpPr>
          <p:cNvPr id="8" name="Bosca téacs 2"/>
          <p:cNvSpPr txBox="1"/>
          <p:nvPr/>
        </p:nvSpPr>
        <p:spPr>
          <a:xfrm rot="5400000">
            <a:off x="9813863" y="3477310"/>
            <a:ext cx="2467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  <p:sp>
        <p:nvSpPr>
          <p:cNvPr id="9" name="Bosca téacs 2"/>
          <p:cNvSpPr txBox="1"/>
          <p:nvPr/>
        </p:nvSpPr>
        <p:spPr>
          <a:xfrm rot="16200000">
            <a:off x="-271079" y="3287179"/>
            <a:ext cx="2522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1637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224463" y="451289"/>
            <a:ext cx="5727032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Micheál Ó Coileáin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1015" y="1153084"/>
            <a:ext cx="6793156" cy="53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Rugadh Micheál Ó Coileáin, ‘An Fear Mór’ mar a thugtaí air,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gCo. Chorcaí sa bhliain 1890.</a:t>
            </a:r>
          </a:p>
          <a:p>
            <a:pPr marL="0" indent="0" eaLnBrk="1" hangingPunct="1"/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sé ina bhall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d’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Óglaigh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na hÉireann.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In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Ard-Oifig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Phoist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bhí sé le linn Éirí Amach na Cásca.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Gabhadh é tar éis an Éirí Amach agus cuireadh go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Frongoch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é, campa géibhinn sa Bhreatain Bheag.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meas ag a chomhphríosúnaigh air mar cheannaire agus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mar eagraí den scoth. </a:t>
            </a:r>
          </a:p>
          <a:p>
            <a:pPr marL="0" indent="0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Scaoileadh saor as </a:t>
            </a:r>
            <a:r>
              <a:rPr lang="en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Frongoch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é </a:t>
            </a:r>
            <a:r>
              <a:rPr lang="en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i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mí na Nollag 1916.</a:t>
            </a:r>
            <a:endParaRPr lang="en-US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</a:t>
            </a:r>
            <a:r>
              <a:rPr lang="en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é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ina stiúrthóir eagrúcháin agus faisnéise ar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na hÓglaigh i mí Dheireadh Fómhair 1917 agus toghadh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é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Fheidhmeannas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Náisiúnta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Féin an mhí chéanna.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8302" y="1604300"/>
            <a:ext cx="3026141" cy="42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sca téacs 2"/>
          <p:cNvSpPr txBox="1"/>
          <p:nvPr/>
        </p:nvSpPr>
        <p:spPr>
          <a:xfrm rot="5400000">
            <a:off x="9951195" y="4718282"/>
            <a:ext cx="2481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125548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212431" y="457200"/>
            <a:ext cx="5832863" cy="67377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Éamon de </a:t>
            </a:r>
            <a:r>
              <a:rPr lang="ga-IE" altLang="en-US" sz="3600" dirty="0" err="1" smtClean="0">
                <a:latin typeface="Twinkl SemiBold" charset="0"/>
              </a:rPr>
              <a:t>Valéra</a:t>
            </a:r>
            <a:endParaRPr lang="ga-IE" altLang="en-US" sz="3600" dirty="0" smtClean="0">
              <a:latin typeface="Twinkl Semi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2341" y="1461561"/>
            <a:ext cx="6573139" cy="506983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Rugadh Éamon de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, ‘An Fear Fada’ mar a thugtaí air, </a:t>
            </a:r>
            <a:b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 Nua-Eabhrac sa bhliain 1882. Nuair a bhí sé dhá bhliain d’aois, bhásaigh a athair agus cuireadh chuig muintir a mháthar i Luimneach é, áit ar tógadh é.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Bhí sé ina cheannfort ar na hÓglaigh i Muilte Uí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Bheoláin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b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le linn an Éirí Amach.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Tugadh breith bháis air i ngeall ar an bpáirt a ghlac sé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san Éirí Amach ach, toisc gur sna Stáit Aontaithe a rugadh é, rinneadh príosúnacht saoil den bhreith bháis. Scaoileadh 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saor é i mí an Mheithimh 1917.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ga-IE" altLang="en-US" sz="2000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 ina uachtarán ar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Féin é i mí Dheireadh Fómhair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1917</a:t>
            </a:r>
            <a:r>
              <a:rPr lang="en-US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agus 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 ina uachtarán ar Óglaigh na hÉireann é an mhí chéanna.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  <a:endParaRPr lang="ga-IE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0993" y="1591733"/>
            <a:ext cx="2919413" cy="36680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sca téacs 2"/>
          <p:cNvSpPr txBox="1"/>
          <p:nvPr/>
        </p:nvSpPr>
        <p:spPr>
          <a:xfrm rot="5400000">
            <a:off x="9658925" y="3996619"/>
            <a:ext cx="2438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0231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3946359" y="397044"/>
            <a:ext cx="4295274" cy="81814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An Chéad Dáil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0947" y="1215597"/>
            <a:ext cx="5136368" cy="53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olltoghchán sa Ríocht Aontaithe sa bhliain 1918. Bhuaigh Sinn Féin 73 suíochán as an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105 suíochán a bhí ar fáil in Éirinn. Is i bpríosún a bhí cuid mhór d’fheisirí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Shinn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Féin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ag an am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solidFill>
                <a:schemeClr val="tx1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Dhiúltaigh na feisirí nach raibh i bpríosún a suíocháin a ghlacadh in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Westminster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 Tháinig siad le chéile i dTeach an Ardmhéara i mBaile Átha Cliath ar an 21 Eanáir 1919 agus bhunaigh siad Dáil Éireann. </a:t>
            </a:r>
            <a:r>
              <a:rPr lang="en-US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Léadh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Forógra na Saoirse ag an gcéad chruinniú den Dáil agus fógraíodh gurbh é Dáil Éireann parlaimint nua Phoblacht na hÉireann.</a:t>
            </a: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Toghadh Éamon de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Valéra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ina uachtarán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ar an Dáil i mí Aibreáin 1919 agus toghadh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Micheál Ó Coileáin ina Aire Airgeadais.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65" y="1401747"/>
            <a:ext cx="5100636" cy="3286369"/>
          </a:xfrm>
          <a:prstGeom prst="rect">
            <a:avLst/>
          </a:prstGeom>
        </p:spPr>
      </p:pic>
      <p:sp>
        <p:nvSpPr>
          <p:cNvPr id="8" name="Bosca téacs 2"/>
          <p:cNvSpPr txBox="1"/>
          <p:nvPr/>
        </p:nvSpPr>
        <p:spPr>
          <a:xfrm rot="5400000">
            <a:off x="10248930" y="3555008"/>
            <a:ext cx="24238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r>
              <a:rPr lang="en-US" sz="800" dirty="0" smtClean="0"/>
              <a:t> </a:t>
            </a:r>
            <a:r>
              <a:rPr lang="ga-IE" sz="800" dirty="0" smtClean="0"/>
              <a:t>.</a:t>
            </a:r>
            <a:endParaRPr lang="ga-IE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279016" y="5515030"/>
            <a:ext cx="496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Ba iad Óglaigh na hÉireann arm na poblachta nua, ach is beag smacht </a:t>
            </a:r>
            <a: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 bhí ag an Dáil orthu i ndáiríre.</a:t>
            </a:r>
            <a:endParaRPr lang="ga-IE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1419727" y="409076"/>
            <a:ext cx="9350680" cy="74595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Fórsaí na Breataine in Éirinn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73873" y="5186809"/>
            <a:ext cx="3033011" cy="4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0" indent="0" algn="ctr" eaLnBrk="1" hangingPunct="1"/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aill den RIC</a:t>
            </a:r>
            <a:endParaRPr lang="ga-IE" altLang="en-US" sz="2000" dirty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347" y="5536231"/>
            <a:ext cx="543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>
              <a:buFont typeface="Arial" panose="020B0604020202020204" pitchFamily="34" charset="0"/>
              <a:buChar char="•"/>
            </a:pPr>
            <a:endParaRPr lang="ga-IE" altLang="en-US" sz="2000" dirty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7" y="1399054"/>
            <a:ext cx="4622725" cy="3777875"/>
          </a:xfrm>
          <a:prstGeom prst="rect">
            <a:avLst/>
          </a:prstGeom>
        </p:spPr>
      </p:pic>
      <p:sp>
        <p:nvSpPr>
          <p:cNvPr id="10" name="Bosca téacs 2"/>
          <p:cNvSpPr txBox="1"/>
          <p:nvPr/>
        </p:nvSpPr>
        <p:spPr>
          <a:xfrm rot="5400000">
            <a:off x="9814943" y="3985307"/>
            <a:ext cx="2409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</a:t>
            </a:r>
            <a:r>
              <a:rPr lang="en-US" sz="800" dirty="0" smtClean="0"/>
              <a:t> </a:t>
            </a:r>
            <a:r>
              <a:rPr lang="ga-IE" sz="800" dirty="0" smtClean="0"/>
              <a:t>.</a:t>
            </a:r>
            <a:endParaRPr lang="ga-IE" sz="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1804" y="1426598"/>
            <a:ext cx="5183263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Is é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b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Constáblacht Ríoga na hÉireann</a:t>
            </a:r>
            <a:r>
              <a:rPr lang="en-US" altLang="en-US" sz="2000" b="1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(an RIC)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fórsa póilíneachta a bhí in Éirinn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in 1919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Éireannaigh ba ea an chuid is mó de bhaill an RIC ag an am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Dá ainneoin sin, shamhlaítí leis an mBreatain iad, siocair an ról a bhí ag na póilíní mar ionadaithe áitiúla agus mar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bhailitheoirí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faisnéise d'údaráis na Breataine.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I dtús </a:t>
            </a: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Chogadh na Saoirse,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bhí</a:t>
            </a:r>
            <a:r>
              <a:rPr lang="en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an RIC i réim </a:t>
            </a:r>
            <a: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sna 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ceantair thuaithe den chuid is mó agus bhí </a:t>
            </a:r>
            <a:r>
              <a:rPr lang="ga-IE" altLang="en-US" sz="2000" b="1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Arm na Breataine</a:t>
            </a:r>
            <a:r>
              <a:rPr lang="ga-IE" altLang="en-US" sz="2000" dirty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i gceannas ar na cathracha</a:t>
            </a:r>
            <a:r>
              <a:rPr lang="en-IE" altLang="en-US" sz="2000" dirty="0" smtClean="0">
                <a:solidFill>
                  <a:prstClr val="black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ga-IE" altLang="en-US" sz="2000" dirty="0" smtClean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8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2698" l="2684" r="93753">
                        <a14:foregroundMark x1="4118" y1="67471" x2="39611" y2="52203"/>
                        <a14:foregroundMark x1="24479" y1="90947" x2="15595" y2="13217"/>
                        <a14:foregroundMark x1="9949" y1="87447" x2="29292" y2="35546"/>
                        <a14:foregroundMark x1="21101" y1="61376" x2="44424" y2="90766"/>
                        <a14:foregroundMark x1="26053" y1="75075" x2="30449" y2="90163"/>
                        <a14:foregroundMark x1="30865" y1="85456" x2="32531" y2="90585"/>
                        <a14:foregroundMark x1="22536" y1="35305" x2="30727" y2="140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626" y="45292"/>
            <a:ext cx="8982780" cy="64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05327" y="186065"/>
            <a:ext cx="11114587" cy="64794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2502569" y="433139"/>
            <a:ext cx="7194885" cy="81472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600" dirty="0" smtClean="0">
                <a:latin typeface="Twinkl SemiBold" charset="0"/>
              </a:rPr>
              <a:t>Cogadh na Saoirse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4976" y="1371689"/>
            <a:ext cx="5520760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Ar an 21 Eanáir 1919 d’ionsaigh agus mharaigh Óglaigh na hÉireann beirt bhall den RIC </a:t>
            </a:r>
            <a: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</a:t>
            </a:r>
            <a:r>
              <a:rPr lang="ga-IE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gCo. Thiobraid Árann. 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Ba </a:t>
            </a:r>
            <a:r>
              <a:rPr 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í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an eachtra seo </a:t>
            </a:r>
            <a:r>
              <a:rPr lang="en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an chéad eachtra i gCogadh na Saoirse.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Tharla ionsaithe eile ina dhiaidh sin agus mhéadaigh ar an gcoimhlint idir na hÓglaigh agus fórsaí na Breataine. I mbun treallchogaíochta a bhíodh na hÓglaigh – is é sin le rá go ndéanadh buíonta beaga ionsaí tobann ar fhórsaí na Breataine agus go </a:t>
            </a:r>
            <a:r>
              <a:rPr lang="ga-IE" altLang="en-US" sz="2000" dirty="0" err="1">
                <a:latin typeface="Tw Cen MT" panose="020B0602020104020603" pitchFamily="34" charset="0"/>
                <a:ea typeface="MS PGothic" panose="020B0600070205080204" pitchFamily="34" charset="-128"/>
              </a:rPr>
              <a:t>mbailídís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 leo go tapa ansin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en-US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I mí Mheán Fómhair 1919,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fógraíodh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gur eagraíochtaí mídhleathacha iad Sinn Féin agus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Dáil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Éireann. Lean ionsaithe na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nÓglach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>
                <a:latin typeface="Tw Cen MT" panose="020B0602020104020603" pitchFamily="34" charset="0"/>
                <a:ea typeface="MS PGothic" panose="020B0600070205080204" pitchFamily="34" charset="-128"/>
              </a:rPr>
              <a:t>ar fhórsaí na Breataine ar aghaidh ina dhiaidh sin.</a:t>
            </a:r>
            <a:endParaRPr lang="ga-IE" altLang="en-US" sz="2000" dirty="0" smtClean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249" y="1371689"/>
            <a:ext cx="4962853" cy="32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2199" y="5134625"/>
            <a:ext cx="5038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Bhí ról lárnach ag Micheál Ó Coileáin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sna hÓglaigh. Bhí líonra spiaireachta aige agus d’oibrigh siad go crua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i gcoinne chóras spiaireachta na Breataine.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Bosca téacs 2"/>
          <p:cNvSpPr txBox="1"/>
          <p:nvPr/>
        </p:nvSpPr>
        <p:spPr>
          <a:xfrm rot="5400000">
            <a:off x="10284199" y="3396471"/>
            <a:ext cx="239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 </a:t>
            </a:r>
            <a:r>
              <a:rPr lang="ga-IE" sz="800" dirty="0" smtClean="0"/>
              <a:t>caoinchead ó Leabharlann Náisiúnta na hÉireann.</a:t>
            </a:r>
            <a:endParaRPr lang="ga-IE" sz="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46169" y="4524433"/>
            <a:ext cx="3033011" cy="4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marL="0" indent="0" algn="ctr" eaLnBrk="1" hangingPunct="1"/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Buíon </a:t>
            </a:r>
            <a:r>
              <a:rPr lang="ga-IE" altLang="en-US" sz="2000" dirty="0" err="1" smtClean="0">
                <a:latin typeface="Tw Cen MT" panose="020B0602020104020603" pitchFamily="34" charset="0"/>
                <a:ea typeface="MS PGothic" panose="020B0600070205080204" pitchFamily="34" charset="-128"/>
              </a:rPr>
              <a:t>d’Óglaigh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na hÉireann</a:t>
            </a:r>
            <a:endParaRPr lang="ga-IE" altLang="en-US" sz="2000" dirty="0">
              <a:solidFill>
                <a:prstClr val="black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7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791</Words>
  <Application>Microsoft Office PowerPoint</Application>
  <PresentationFormat>Custom</PresentationFormat>
  <Paragraphs>144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Paul Williams</cp:lastModifiedBy>
  <cp:revision>338</cp:revision>
  <cp:lastPrinted>2019-09-13T08:08:30Z</cp:lastPrinted>
  <dcterms:created xsi:type="dcterms:W3CDTF">2017-08-14T15:13:14Z</dcterms:created>
  <dcterms:modified xsi:type="dcterms:W3CDTF">2019-09-13T14:01:06Z</dcterms:modified>
</cp:coreProperties>
</file>