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3" r:id="rId2"/>
    <p:sldId id="259" r:id="rId3"/>
    <p:sldId id="287" r:id="rId4"/>
    <p:sldId id="286" r:id="rId5"/>
    <p:sldId id="260" r:id="rId6"/>
    <p:sldId id="270" r:id="rId7"/>
    <p:sldId id="271" r:id="rId8"/>
    <p:sldId id="269" r:id="rId9"/>
    <p:sldId id="261" r:id="rId10"/>
    <p:sldId id="276" r:id="rId11"/>
    <p:sldId id="290" r:id="rId12"/>
    <p:sldId id="272" r:id="rId13"/>
    <p:sldId id="289" r:id="rId14"/>
    <p:sldId id="288" r:id="rId15"/>
    <p:sldId id="282" r:id="rId16"/>
    <p:sldId id="273" r:id="rId17"/>
    <p:sldId id="278" r:id="rId18"/>
    <p:sldId id="275" r:id="rId19"/>
    <p:sldId id="281" r:id="rId20"/>
    <p:sldId id="262" r:id="rId21"/>
    <p:sldId id="284" r:id="rId22"/>
    <p:sldId id="285"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re ni ghallchobhair" initials="mng" lastIdx="1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FFFFFF"/>
    <a:srgbClr val="FC8B07"/>
    <a:srgbClr val="EEE92B"/>
    <a:srgbClr val="C7DE25"/>
    <a:srgbClr val="E3D01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550" autoAdjust="0"/>
  </p:normalViewPr>
  <p:slideViewPr>
    <p:cSldViewPr snapToGrid="0">
      <p:cViewPr varScale="1">
        <p:scale>
          <a:sx n="106" d="100"/>
          <a:sy n="106" d="100"/>
        </p:scale>
        <p:origin x="-672" y="-96"/>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ga-I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0D35C09-9885-4C24-8103-D9C9741E684C}" type="datetimeFigureOut">
              <a:rPr lang="ga-IE" smtClean="0"/>
              <a:t>02/09/2019</a:t>
            </a:fld>
            <a:endParaRPr lang="ga-I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ga-I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9F9E6A3-5A4A-4E5E-AC5A-3E6F7EBD699A}" type="slidenum">
              <a:rPr lang="ga-IE" smtClean="0"/>
              <a:t>‹#›</a:t>
            </a:fld>
            <a:endParaRPr lang="ga-IE"/>
          </a:p>
        </p:txBody>
      </p:sp>
    </p:spTree>
    <p:extLst>
      <p:ext uri="{BB962C8B-B14F-4D97-AF65-F5344CB8AC3E}">
        <p14:creationId xmlns:p14="http://schemas.microsoft.com/office/powerpoint/2010/main" val="3119978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ga-I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4A71370-D9E0-44B9-AF2C-764043903776}" type="datetimeFigureOut">
              <a:rPr lang="ga-IE" smtClean="0"/>
              <a:t>02/09/2019</a:t>
            </a:fld>
            <a:endParaRPr lang="ga-IE"/>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ga-IE"/>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ga-IE"/>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ga-I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501C4DA-B09A-4655-B7A0-9434B9D64642}" type="slidenum">
              <a:rPr lang="ga-IE" smtClean="0"/>
              <a:t>‹#›</a:t>
            </a:fld>
            <a:endParaRPr lang="ga-IE"/>
          </a:p>
        </p:txBody>
      </p:sp>
    </p:spTree>
    <p:extLst>
      <p:ext uri="{BB962C8B-B14F-4D97-AF65-F5344CB8AC3E}">
        <p14:creationId xmlns:p14="http://schemas.microsoft.com/office/powerpoint/2010/main" val="64093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5501C4DA-B09A-4655-B7A0-9434B9D64642}" type="slidenum">
              <a:rPr lang="ga-IE" smtClean="0"/>
              <a:t>1</a:t>
            </a:fld>
            <a:endParaRPr lang="ga-IE"/>
          </a:p>
        </p:txBody>
      </p:sp>
    </p:spTree>
    <p:extLst>
      <p:ext uri="{BB962C8B-B14F-4D97-AF65-F5344CB8AC3E}">
        <p14:creationId xmlns:p14="http://schemas.microsoft.com/office/powerpoint/2010/main" val="283680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5501C4DA-B09A-4655-B7A0-9434B9D64642}" type="slidenum">
              <a:rPr lang="ga-IE" smtClean="0"/>
              <a:t>14</a:t>
            </a:fld>
            <a:endParaRPr lang="ga-IE"/>
          </a:p>
        </p:txBody>
      </p:sp>
    </p:spTree>
    <p:extLst>
      <p:ext uri="{BB962C8B-B14F-4D97-AF65-F5344CB8AC3E}">
        <p14:creationId xmlns:p14="http://schemas.microsoft.com/office/powerpoint/2010/main" val="326332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5501C4DA-B09A-4655-B7A0-9434B9D64642}" type="slidenum">
              <a:rPr lang="ga-IE" smtClean="0"/>
              <a:t>15</a:t>
            </a:fld>
            <a:endParaRPr lang="ga-IE"/>
          </a:p>
        </p:txBody>
      </p:sp>
    </p:spTree>
    <p:extLst>
      <p:ext uri="{BB962C8B-B14F-4D97-AF65-F5344CB8AC3E}">
        <p14:creationId xmlns:p14="http://schemas.microsoft.com/office/powerpoint/2010/main" val="705325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8D6AE4-5C66-4BC9-8898-8ACF59C85D54}"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2591402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D6AE4-5C66-4BC9-8898-8ACF59C85D54}"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152037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D6AE4-5C66-4BC9-8898-8ACF59C85D54}"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214545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D6AE4-5C66-4BC9-8898-8ACF59C85D54}"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212388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D6AE4-5C66-4BC9-8898-8ACF59C85D54}"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2611822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8D6AE4-5C66-4BC9-8898-8ACF59C85D54}" type="datetimeFigureOut">
              <a:rPr lang="en-GB" smtClean="0"/>
              <a:t>02/09/2019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427051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8D6AE4-5C66-4BC9-8898-8ACF59C85D54}" type="datetimeFigureOut">
              <a:rPr lang="en-GB" smtClean="0"/>
              <a:t>02/09/2019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387753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8D6AE4-5C66-4BC9-8898-8ACF59C85D54}" type="datetimeFigureOut">
              <a:rPr lang="en-GB" smtClean="0"/>
              <a:t>02/09/2019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43384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D6AE4-5C66-4BC9-8898-8ACF59C85D54}" type="datetimeFigureOut">
              <a:rPr lang="en-GB" smtClean="0"/>
              <a:t>02/09/2019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61681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D6AE4-5C66-4BC9-8898-8ACF59C85D54}" type="datetimeFigureOut">
              <a:rPr lang="en-GB" smtClean="0"/>
              <a:t>02/09/2019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425999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D6AE4-5C66-4BC9-8898-8ACF59C85D54}" type="datetimeFigureOut">
              <a:rPr lang="en-GB" smtClean="0"/>
              <a:t>02/09/2019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352907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8B07">
            <a:alpha val="8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D6AE4-5C66-4BC9-8898-8ACF59C85D54}" type="datetimeFigureOut">
              <a:rPr lang="en-GB" smtClean="0"/>
              <a:t>02/09/2019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389C9-D541-4BA5-B22F-EC4FA6A2E797}" type="slidenum">
              <a:rPr lang="en-GB" smtClean="0"/>
              <a:t>‹#›</a:t>
            </a:fld>
            <a:endParaRPr lang="en-GB"/>
          </a:p>
        </p:txBody>
      </p:sp>
    </p:spTree>
    <p:extLst>
      <p:ext uri="{BB962C8B-B14F-4D97-AF65-F5344CB8AC3E}">
        <p14:creationId xmlns:p14="http://schemas.microsoft.com/office/powerpoint/2010/main" val="4013231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rtenews/status/714569171795742720"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U1g1X7Q_Cp4"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askaboutireland.ie/learning-zone/primary-students/5th-+-6th-class/history/history-the-full-story/ireland-the-early-20th-ce/the-easter-rising/" TargetMode="External"/><Relationship Id="rId2" Type="http://schemas.openxmlformats.org/officeDocument/2006/relationships/hyperlink" Target="https://www.youtube.com/watch?v=Hf7feoyT-ys" TargetMode="External"/><Relationship Id="rId1" Type="http://schemas.openxmlformats.org/officeDocument/2006/relationships/slideLayout" Target="../slideLayouts/slideLayout7.xml"/><Relationship Id="rId5" Type="http://schemas.openxmlformats.org/officeDocument/2006/relationships/hyperlink" Target="https://dublinrising.withgoogle.com/welcome/" TargetMode="External"/><Relationship Id="rId4" Type="http://schemas.openxmlformats.org/officeDocument/2006/relationships/hyperlink" Target="https://1916.rte.ie/the-rising-on-rt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352497" y="448236"/>
            <a:ext cx="7930892" cy="1107996"/>
          </a:xfrm>
          <a:prstGeom prst="rect">
            <a:avLst/>
          </a:prstGeom>
          <a:noFill/>
        </p:spPr>
        <p:txBody>
          <a:bodyPr wrap="square" rtlCol="0">
            <a:spAutoFit/>
          </a:bodyPr>
          <a:lstStyle/>
          <a:p>
            <a:r>
              <a:rPr lang="ga-IE" sz="6600" dirty="0" smtClean="0">
                <a:solidFill>
                  <a:schemeClr val="bg1"/>
                </a:solidFill>
                <a:latin typeface="Britannic Bold" panose="020B0903060703020204" pitchFamily="34" charset="0"/>
                <a:cs typeface="Segoe UI Semibold" panose="020B0702040204020203" pitchFamily="34" charset="0"/>
              </a:rPr>
              <a:t>Éirí Amach na Cásca</a:t>
            </a:r>
            <a:endParaRPr lang="ga-IE" sz="6600" dirty="0">
              <a:solidFill>
                <a:schemeClr val="bg1"/>
              </a:solidFill>
              <a:latin typeface="Britannic Bold" panose="020B0903060703020204" pitchFamily="34" charset="0"/>
              <a:cs typeface="Segoe UI Semibold" panose="020B0702040204020203" pitchFamily="34" charset="0"/>
            </a:endParaRPr>
          </a:p>
        </p:txBody>
      </p:sp>
      <p:sp>
        <p:nvSpPr>
          <p:cNvPr id="6" name="Bosca téacs 2"/>
          <p:cNvSpPr txBox="1"/>
          <p:nvPr/>
        </p:nvSpPr>
        <p:spPr>
          <a:xfrm>
            <a:off x="0" y="6640244"/>
            <a:ext cx="2644588" cy="230832"/>
          </a:xfrm>
          <a:prstGeom prst="rect">
            <a:avLst/>
          </a:prstGeom>
          <a:solidFill>
            <a:schemeClr val="bg2">
              <a:lumMod val="75000"/>
              <a:alpha val="59000"/>
            </a:schemeClr>
          </a:solidFill>
        </p:spPr>
        <p:txBody>
          <a:bodyPr wrap="square" rtlCol="0">
            <a:spAutoFit/>
          </a:bodyPr>
          <a:lstStyle/>
          <a:p>
            <a:r>
              <a:rPr lang="en-US" sz="900" dirty="0" smtClean="0"/>
              <a:t>Le </a:t>
            </a:r>
            <a:r>
              <a:rPr lang="ga-IE" sz="900" dirty="0" smtClean="0"/>
              <a:t>caoinchead ó Leabharlann Náisiúnta na hÉireann.</a:t>
            </a:r>
            <a:endParaRPr lang="ga-IE" sz="900" dirty="0"/>
          </a:p>
        </p:txBody>
      </p:sp>
    </p:spTree>
    <p:extLst>
      <p:ext uri="{BB962C8B-B14F-4D97-AF65-F5344CB8AC3E}">
        <p14:creationId xmlns:p14="http://schemas.microsoft.com/office/powerpoint/2010/main" val="210830136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Cabhair ón nGearmáin</a:t>
            </a:r>
            <a:endParaRPr lang="ga-IE" sz="4000" dirty="0">
              <a:latin typeface="Britannic Bold" panose="020B0903060703020204" pitchFamily="34" charset="0"/>
            </a:endParaRPr>
          </a:p>
        </p:txBody>
      </p:sp>
      <p:sp>
        <p:nvSpPr>
          <p:cNvPr id="7" name="Rounded Rectangle 6"/>
          <p:cNvSpPr/>
          <p:nvPr/>
        </p:nvSpPr>
        <p:spPr>
          <a:xfrm>
            <a:off x="904876" y="1610214"/>
            <a:ext cx="5173952" cy="451984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69875" indent="-176213">
              <a:buFont typeface="Arial" panose="020B0604020202020204" pitchFamily="34" charset="0"/>
              <a:buChar char="•"/>
            </a:pPr>
            <a:r>
              <a:rPr lang="ga-IE" sz="2200" dirty="0" smtClean="0">
                <a:solidFill>
                  <a:schemeClr val="tx1"/>
                </a:solidFill>
                <a:latin typeface="Tw Cen MT" panose="020B0602020104020603" pitchFamily="34" charset="0"/>
              </a:rPr>
              <a:t>Bhí </a:t>
            </a:r>
            <a:r>
              <a:rPr lang="ga-IE" sz="2200" b="1" dirty="0" smtClean="0">
                <a:solidFill>
                  <a:schemeClr val="tx1"/>
                </a:solidFill>
                <a:latin typeface="Tw Cen MT" panose="020B0602020104020603" pitchFamily="34" charset="0"/>
              </a:rPr>
              <a:t>Ruairí Mac Easmainn*</a:t>
            </a:r>
            <a:r>
              <a:rPr lang="ga-IE" sz="2200" dirty="0" smtClean="0">
                <a:solidFill>
                  <a:schemeClr val="tx1"/>
                </a:solidFill>
                <a:latin typeface="Tw Cen MT" panose="020B0602020104020603" pitchFamily="34" charset="0"/>
              </a:rPr>
              <a:t> tar éis airm agus armlón a fháil sa Ghearmáin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le haghaidh na reibiliúnach. </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Sheol bád darbh ainm an </a:t>
            </a:r>
            <a:r>
              <a:rPr lang="ga-IE" sz="2200" b="1" i="1" dirty="0" err="1" smtClean="0">
                <a:solidFill>
                  <a:schemeClr val="tx1"/>
                </a:solidFill>
                <a:latin typeface="Tw Cen MT" panose="020B0602020104020603" pitchFamily="34" charset="0"/>
              </a:rPr>
              <a:t>Aud</a:t>
            </a:r>
            <a:r>
              <a:rPr lang="ga-IE" sz="2200" b="1" dirty="0" smtClean="0">
                <a:solidFill>
                  <a:schemeClr val="tx1"/>
                </a:solidFill>
                <a:latin typeface="Tw Cen MT" panose="020B0602020104020603" pitchFamily="34" charset="0"/>
              </a:rPr>
              <a:t> </a:t>
            </a:r>
            <a:r>
              <a:rPr lang="ga-IE" sz="2200" dirty="0" smtClean="0">
                <a:solidFill>
                  <a:schemeClr val="tx1"/>
                </a:solidFill>
                <a:latin typeface="Tw Cen MT" panose="020B0602020104020603" pitchFamily="34" charset="0"/>
              </a:rPr>
              <a:t>ón nGearmáin agus na hairm ar bord aici. Ba é an plean a bhí ag Mac Easmainn ná go dtabharfaí na hairm i dtír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i gCiarraí Aoine an Chéasta.</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Gabhadh Mac Easmainn féin i gCiarraí Aoine an Chéasta, áfach.</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Ghabh cabhlach na Breataine an </a:t>
            </a:r>
            <a:r>
              <a:rPr lang="ga-IE" sz="2200" i="1" dirty="0" err="1" smtClean="0">
                <a:solidFill>
                  <a:schemeClr val="tx1"/>
                </a:solidFill>
                <a:latin typeface="Tw Cen MT" panose="020B0602020104020603" pitchFamily="34" charset="0"/>
              </a:rPr>
              <a:t>Aud</a:t>
            </a:r>
            <a:r>
              <a:rPr lang="ga-IE" sz="2200" dirty="0" smtClean="0">
                <a:solidFill>
                  <a:schemeClr val="tx1"/>
                </a:solidFill>
                <a:latin typeface="Tw Cen MT" panose="020B0602020104020603" pitchFamily="34" charset="0"/>
              </a:rPr>
              <a:t>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an lá ina dhiaidh sin freisin. Cuireadh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go tóin poill í agus na hairm ar bord aici.</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557530">
            <a:off x="7686285" y="1766759"/>
            <a:ext cx="2648083" cy="41670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1" name="Group 10"/>
          <p:cNvGrpSpPr>
            <a:grpSpLocks noChangeAspect="1"/>
          </p:cNvGrpSpPr>
          <p:nvPr/>
        </p:nvGrpSpPr>
        <p:grpSpPr bwMode="auto">
          <a:xfrm>
            <a:off x="6274102" y="4814857"/>
            <a:ext cx="4531258" cy="1247184"/>
            <a:chOff x="890397" y="2364607"/>
            <a:chExt cx="4855909" cy="1215362"/>
          </a:xfrm>
          <a:solidFill>
            <a:schemeClr val="bg1">
              <a:lumMod val="95000"/>
            </a:schemeClr>
          </a:solidFill>
        </p:grpSpPr>
        <p:sp>
          <p:nvSpPr>
            <p:cNvPr id="13" name="Rectangle 12"/>
            <p:cNvSpPr>
              <a:spLocks/>
            </p:cNvSpPr>
            <p:nvPr/>
          </p:nvSpPr>
          <p:spPr>
            <a:xfrm>
              <a:off x="1772639" y="2680699"/>
              <a:ext cx="3973667" cy="8992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dirty="0" smtClean="0">
                  <a:solidFill>
                    <a:schemeClr val="tx1"/>
                  </a:solidFill>
                  <a:latin typeface="Arial" panose="020B0604020202020204" pitchFamily="34" charset="0"/>
                  <a:cs typeface="Arial" panose="020B0604020202020204" pitchFamily="34" charset="0"/>
                </a:rPr>
                <a:t>Cén fáth a mbeadh an Ghearmáin toilteanach cabhrú le reibiliúnaigh </a:t>
              </a:r>
              <a:br>
                <a:rPr lang="ga-IE" dirty="0" smtClean="0">
                  <a:solidFill>
                    <a:schemeClr val="tx1"/>
                  </a:solidFill>
                  <a:latin typeface="Arial" panose="020B0604020202020204" pitchFamily="34" charset="0"/>
                  <a:cs typeface="Arial" panose="020B0604020202020204" pitchFamily="34" charset="0"/>
                </a:rPr>
              </a:br>
              <a:r>
                <a:rPr lang="ga-IE" dirty="0" smtClean="0">
                  <a:solidFill>
                    <a:schemeClr val="tx1"/>
                  </a:solidFill>
                  <a:latin typeface="Arial" panose="020B0604020202020204" pitchFamily="34" charset="0"/>
                  <a:cs typeface="Arial" panose="020B0604020202020204" pitchFamily="34" charset="0"/>
                </a:rPr>
                <a:t>in Éirinn sa bhliain 1916?</a:t>
              </a:r>
              <a:endParaRPr lang="ga-IE" dirty="0">
                <a:solidFill>
                  <a:schemeClr val="tx1"/>
                </a:solidFill>
                <a:latin typeface="Arial" panose="020B0604020202020204" pitchFamily="34" charset="0"/>
                <a:cs typeface="Arial" panose="020B0604020202020204" pitchFamily="34" charset="0"/>
              </a:endParaRPr>
            </a:p>
          </p:txBody>
        </p:sp>
        <p:sp>
          <p:nvSpPr>
            <p:cNvPr id="14" name="Oval 13"/>
            <p:cNvSpPr/>
            <p:nvPr/>
          </p:nvSpPr>
          <p:spPr>
            <a:xfrm>
              <a:off x="890397" y="2364607"/>
              <a:ext cx="882241" cy="833493"/>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t>?</a:t>
              </a:r>
              <a:endParaRPr lang="ga-IE" sz="4400" b="1" dirty="0"/>
            </a:p>
          </p:txBody>
        </p:sp>
      </p:grpSp>
      <p:sp>
        <p:nvSpPr>
          <p:cNvPr id="15" name="TextBox 2"/>
          <p:cNvSpPr txBox="1"/>
          <p:nvPr/>
        </p:nvSpPr>
        <p:spPr>
          <a:xfrm>
            <a:off x="179294" y="6415457"/>
            <a:ext cx="11887200" cy="369332"/>
          </a:xfrm>
          <a:prstGeom prst="rect">
            <a:avLst/>
          </a:prstGeom>
          <a:noFill/>
        </p:spPr>
        <p:txBody>
          <a:bodyPr wrap="square" rtlCol="0">
            <a:spAutoFit/>
          </a:bodyPr>
          <a:lstStyle/>
          <a:p>
            <a:pPr algn="ctr"/>
            <a:r>
              <a:rPr lang="ga-IE" dirty="0" smtClean="0"/>
              <a:t>*</a:t>
            </a:r>
            <a:r>
              <a:rPr lang="ga-IE" dirty="0" err="1">
                <a:latin typeface="Tw Cen MT" panose="020B0602020104020603" pitchFamily="34" charset="0"/>
              </a:rPr>
              <a:t>Roger</a:t>
            </a:r>
            <a:r>
              <a:rPr lang="ga-IE" dirty="0">
                <a:latin typeface="Tw Cen MT" panose="020B0602020104020603" pitchFamily="34" charset="0"/>
              </a:rPr>
              <a:t> </a:t>
            </a:r>
            <a:r>
              <a:rPr lang="ga-IE" dirty="0" err="1">
                <a:latin typeface="Tw Cen MT" panose="020B0602020104020603" pitchFamily="34" charset="0"/>
              </a:rPr>
              <a:t>Casement</a:t>
            </a:r>
            <a:r>
              <a:rPr lang="en-US" dirty="0">
                <a:latin typeface="Tw Cen MT" panose="020B0602020104020603" pitchFamily="34" charset="0"/>
              </a:rPr>
              <a:t> </a:t>
            </a:r>
            <a:r>
              <a:rPr lang="ga-IE" dirty="0">
                <a:latin typeface="Tw Cen MT" panose="020B0602020104020603" pitchFamily="34" charset="0"/>
              </a:rPr>
              <a:t>mar ab fhearr aithne air</a:t>
            </a:r>
            <a:endParaRPr lang="ga-IE" dirty="0"/>
          </a:p>
        </p:txBody>
      </p:sp>
    </p:spTree>
    <p:extLst>
      <p:ext uri="{BB962C8B-B14F-4D97-AF65-F5344CB8AC3E}">
        <p14:creationId xmlns:p14="http://schemas.microsoft.com/office/powerpoint/2010/main" val="30424582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An </a:t>
            </a:r>
            <a:r>
              <a:rPr lang="ga-IE" sz="4000" dirty="0" err="1" smtClean="0">
                <a:latin typeface="Britannic Bold" panose="020B0903060703020204" pitchFamily="34" charset="0"/>
              </a:rPr>
              <a:t>tÉirí</a:t>
            </a:r>
            <a:r>
              <a:rPr lang="ga-IE" sz="4000" dirty="0" smtClean="0">
                <a:latin typeface="Britannic Bold" panose="020B0903060703020204" pitchFamily="34" charset="0"/>
              </a:rPr>
              <a:t> Amach á Chur Siar</a:t>
            </a:r>
            <a:endParaRPr lang="ga-IE" sz="4000" dirty="0">
              <a:latin typeface="Britannic Bold" panose="020B0903060703020204" pitchFamily="34" charset="0"/>
            </a:endParaRPr>
          </a:p>
        </p:txBody>
      </p:sp>
      <p:pic>
        <p:nvPicPr>
          <p:cNvPr id="16" name="Picture 2" descr="http://www.nli.ie/1916/exhibition/en/content/stagesetters/force/eoinmacneill/img/00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1135" y="1768425"/>
            <a:ext cx="2938127" cy="4002897"/>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6"/>
          <p:cNvSpPr/>
          <p:nvPr/>
        </p:nvSpPr>
        <p:spPr>
          <a:xfrm>
            <a:off x="788894" y="1768425"/>
            <a:ext cx="6795247" cy="431064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Chuala Eoin Mac Néill go raibh éirí amach á bheartú ag Pádraig Mac Piarais agus ag Bráithreachas Phoblacht na hÉireann. Thuig sé gurbh in an fáth a raibh teacht le chéile socraithe ag an </a:t>
            </a:r>
            <a:r>
              <a:rPr lang="ga-IE" sz="2200" dirty="0" err="1" smtClean="0">
                <a:solidFill>
                  <a:schemeClr val="tx1"/>
                </a:solidFill>
                <a:latin typeface="Tw Cen MT" panose="020B0602020104020603" pitchFamily="34" charset="0"/>
              </a:rPr>
              <a:t>bPiarsach</a:t>
            </a:r>
            <a:r>
              <a:rPr lang="ga-IE" sz="2200" dirty="0" smtClean="0">
                <a:solidFill>
                  <a:schemeClr val="tx1"/>
                </a:solidFill>
                <a:latin typeface="Tw Cen MT" panose="020B0602020104020603" pitchFamily="34" charset="0"/>
              </a:rPr>
              <a:t> </a:t>
            </a:r>
            <a:r>
              <a:rPr lang="ga-IE" sz="2200" dirty="0" err="1" smtClean="0">
                <a:solidFill>
                  <a:schemeClr val="tx1"/>
                </a:solidFill>
                <a:latin typeface="Tw Cen MT" panose="020B0602020104020603" pitchFamily="34" charset="0"/>
              </a:rPr>
              <a:t>d’Óglaigh</a:t>
            </a:r>
            <a:r>
              <a:rPr lang="ga-IE" sz="2200" dirty="0" smtClean="0">
                <a:solidFill>
                  <a:schemeClr val="tx1"/>
                </a:solidFill>
                <a:latin typeface="Tw Cen MT" panose="020B0602020104020603" pitchFamily="34" charset="0"/>
              </a:rPr>
              <a:t> na hÉireann Domhnach Cásca.</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Chuala Eoin Mac Néill freisin gur cuireadh an </a:t>
            </a:r>
            <a:r>
              <a:rPr lang="ga-IE" sz="2200" i="1" dirty="0" err="1" smtClean="0">
                <a:solidFill>
                  <a:schemeClr val="tx1"/>
                </a:solidFill>
                <a:latin typeface="Tw Cen MT" panose="020B0602020104020603" pitchFamily="34" charset="0"/>
              </a:rPr>
              <a:t>Aud</a:t>
            </a:r>
            <a:r>
              <a:rPr lang="ga-IE" sz="2200" dirty="0" smtClean="0">
                <a:solidFill>
                  <a:schemeClr val="tx1"/>
                </a:solidFill>
                <a:latin typeface="Tw Cen MT" panose="020B0602020104020603" pitchFamily="34" charset="0"/>
              </a:rPr>
              <a:t>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go tóin poill.</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Ní raibh mórán dóchais ag Mac Néill go n-éireodh leis an éirí amach. D’fhógair sé, mar sin, go raibh teacht le chéile na </a:t>
            </a:r>
            <a:r>
              <a:rPr lang="ga-IE" sz="2200" dirty="0" err="1" smtClean="0">
                <a:solidFill>
                  <a:schemeClr val="tx1"/>
                </a:solidFill>
                <a:latin typeface="Tw Cen MT" panose="020B0602020104020603" pitchFamily="34" charset="0"/>
              </a:rPr>
              <a:t>nÓglach</a:t>
            </a:r>
            <a:r>
              <a:rPr lang="ga-IE" sz="2200" dirty="0" smtClean="0">
                <a:solidFill>
                  <a:schemeClr val="tx1"/>
                </a:solidFill>
                <a:latin typeface="Tw Cen MT" panose="020B0602020104020603" pitchFamily="34" charset="0"/>
              </a:rPr>
              <a:t> ar Dhomhnach Cásca á chur ar ceal.</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Bheartaigh Bráithreachas Phoblacht na hÉireann dul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ar aghaidh leis an éirí amach an lá dár gcionn, Luan Cásca, áfach.</a:t>
            </a:r>
            <a:endParaRPr lang="ga-IE" sz="2200" dirty="0">
              <a:solidFill>
                <a:schemeClr val="tx1"/>
              </a:solidFill>
              <a:latin typeface="Tw Cen MT" panose="020B0602020104020603" pitchFamily="34" charset="0"/>
            </a:endParaRPr>
          </a:p>
        </p:txBody>
      </p:sp>
      <p:sp>
        <p:nvSpPr>
          <p:cNvPr id="7" name="Bosca téacs 2"/>
          <p:cNvSpPr txBox="1"/>
          <p:nvPr/>
        </p:nvSpPr>
        <p:spPr>
          <a:xfrm rot="5400000">
            <a:off x="9689794" y="4567279"/>
            <a:ext cx="2454380" cy="215444"/>
          </a:xfrm>
          <a:prstGeom prst="rect">
            <a:avLst/>
          </a:prstGeom>
          <a:noFill/>
        </p:spPr>
        <p:txBody>
          <a:bodyPr wrap="square" rtlCol="0">
            <a:spAutoFit/>
          </a:bodyPr>
          <a:lstStyle/>
          <a:p>
            <a:r>
              <a:rPr lang="ga-IE" sz="800" dirty="0" smtClean="0"/>
              <a:t>Le caoinchead ó Leabharlann Náisiúnta na hÉireann.</a:t>
            </a:r>
            <a:endParaRPr lang="ga-IE" sz="800" dirty="0"/>
          </a:p>
        </p:txBody>
      </p:sp>
    </p:spTree>
    <p:extLst>
      <p:ext uri="{BB962C8B-B14F-4D97-AF65-F5344CB8AC3E}">
        <p14:creationId xmlns:p14="http://schemas.microsoft.com/office/powerpoint/2010/main" val="785856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barn(inVertical)">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barn(inVertical)">
                                      <p:cBhvr>
                                        <p:cTn id="22"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2"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Luan Cásca, </a:t>
            </a:r>
            <a:r>
              <a:rPr lang="en-US" sz="4000" dirty="0" smtClean="0">
                <a:latin typeface="Britannic Bold" panose="020B0903060703020204" pitchFamily="34" charset="0"/>
              </a:rPr>
              <a:t>an </a:t>
            </a:r>
            <a:r>
              <a:rPr lang="ga-IE" sz="4000" dirty="0" smtClean="0">
                <a:latin typeface="Britannic Bold" panose="020B0903060703020204" pitchFamily="34" charset="0"/>
              </a:rPr>
              <a:t>24 Aibreán 1916 </a:t>
            </a:r>
            <a:endParaRPr lang="ga-IE" sz="4000" dirty="0">
              <a:latin typeface="Britannic Bold" panose="020B0903060703020204" pitchFamily="34" charset="0"/>
            </a:endParaRPr>
          </a:p>
        </p:txBody>
      </p:sp>
      <p:sp>
        <p:nvSpPr>
          <p:cNvPr id="13" name="Rounded Rectangle 12"/>
          <p:cNvSpPr/>
          <p:nvPr/>
        </p:nvSpPr>
        <p:spPr>
          <a:xfrm>
            <a:off x="5979458" y="1687202"/>
            <a:ext cx="5172636" cy="371851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In ainneoin an fhógra a rinne Eoin Mac Néill, tháinig na céadta ball </a:t>
            </a:r>
            <a:r>
              <a:rPr lang="ga-IE" sz="2200" dirty="0" err="1" smtClean="0">
                <a:solidFill>
                  <a:schemeClr val="tx1"/>
                </a:solidFill>
                <a:latin typeface="Tw Cen MT" panose="020B0602020104020603" pitchFamily="34" charset="0"/>
              </a:rPr>
              <a:t>d’Óglaigh</a:t>
            </a:r>
            <a:r>
              <a:rPr lang="ga-IE" sz="2200" dirty="0" smtClean="0">
                <a:solidFill>
                  <a:schemeClr val="tx1"/>
                </a:solidFill>
                <a:latin typeface="Tw Cen MT" panose="020B0602020104020603" pitchFamily="34" charset="0"/>
              </a:rPr>
              <a:t> na hÉireann agus </a:t>
            </a:r>
            <a:r>
              <a:rPr lang="ga-IE" sz="2200" dirty="0" err="1" smtClean="0">
                <a:solidFill>
                  <a:schemeClr val="tx1"/>
                </a:solidFill>
                <a:latin typeface="Tw Cen MT" panose="020B0602020104020603" pitchFamily="34" charset="0"/>
              </a:rPr>
              <a:t>d’Arm</a:t>
            </a:r>
            <a:r>
              <a:rPr lang="ga-IE" sz="2200" dirty="0" smtClean="0">
                <a:solidFill>
                  <a:schemeClr val="tx1"/>
                </a:solidFill>
                <a:latin typeface="Tw Cen MT" panose="020B0602020104020603" pitchFamily="34" charset="0"/>
              </a:rPr>
              <a:t> Cathartha na hÉireann le chéile Luan Cásca,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an 24 Aibreán 1916. </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Mháirseáil siad go Sráid </a:t>
            </a:r>
            <a:r>
              <a:rPr lang="ga-IE" sz="2200" dirty="0" err="1" smtClean="0">
                <a:solidFill>
                  <a:schemeClr val="tx1"/>
                </a:solidFill>
                <a:latin typeface="Tw Cen MT" panose="020B0602020104020603" pitchFamily="34" charset="0"/>
              </a:rPr>
              <a:t>Sackville</a:t>
            </a:r>
            <a:r>
              <a:rPr lang="ga-IE" sz="2200" dirty="0" smtClean="0">
                <a:solidFill>
                  <a:schemeClr val="tx1"/>
                </a:solidFill>
                <a:latin typeface="Tw Cen MT" panose="020B0602020104020603" pitchFamily="34" charset="0"/>
              </a:rPr>
              <a:t>,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ar a dtugtar Sráid Uí Chonaill anois,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agus ghlac seilbh ar Ard-Oifig an Phoist. </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Bhunaigh siad ceanncheathrú inti agus ardaíodh brat na hÉireann os cionn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an fhoirgnimh.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71800" y="2000011"/>
            <a:ext cx="4342867"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055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https://www.irishcentral.com/roots/history/gunrunners-and-front-line-fighters-the-women-of-the-1916-rising</a:t>
            </a:r>
            <a:endParaRPr lang="ga-IE" dirty="0"/>
          </a:p>
        </p:txBody>
      </p:sp>
      <p:sp>
        <p:nvSpPr>
          <p:cNvPr id="13" name="Rounded Rectangle 12"/>
          <p:cNvSpPr/>
          <p:nvPr/>
        </p:nvSpPr>
        <p:spPr>
          <a:xfrm>
            <a:off x="4902877" y="1837818"/>
            <a:ext cx="6499413" cy="246524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Léigh Pádraig Mac Piarais </a:t>
            </a:r>
            <a:r>
              <a:rPr lang="ga-IE" sz="2200" b="1" dirty="0" smtClean="0">
                <a:solidFill>
                  <a:schemeClr val="tx1"/>
                </a:solidFill>
                <a:latin typeface="Tw Cen MT" panose="020B0602020104020603" pitchFamily="34" charset="0"/>
              </a:rPr>
              <a:t>Forógra na Poblachta </a:t>
            </a:r>
            <a:br>
              <a:rPr lang="ga-IE" sz="2200" b="1"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taobh amuigh </a:t>
            </a:r>
            <a:r>
              <a:rPr lang="ga-IE" sz="2200" dirty="0" err="1" smtClean="0">
                <a:solidFill>
                  <a:schemeClr val="tx1"/>
                </a:solidFill>
                <a:latin typeface="Tw Cen MT" panose="020B0602020104020603" pitchFamily="34" charset="0"/>
              </a:rPr>
              <a:t>d’Ard-Oifig</a:t>
            </a:r>
            <a:r>
              <a:rPr lang="ga-IE" sz="2200" dirty="0" smtClean="0">
                <a:solidFill>
                  <a:schemeClr val="tx1"/>
                </a:solidFill>
                <a:latin typeface="Tw Cen MT" panose="020B0602020104020603" pitchFamily="34" charset="0"/>
              </a:rPr>
              <a:t> an Phoist. </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Fógraíodh go raibh Éire ina poblacht agus gur stát neamhspleách ba ea í. Gealladh san fhorógra go gcaithfí go cothrom le gach Éireannach agus iarradh ar mhuintir na hÉireann troid ar son na saoirse.</a:t>
            </a:r>
            <a:endParaRPr lang="ga-IE" sz="2200" dirty="0">
              <a:solidFill>
                <a:schemeClr val="tx1"/>
              </a:solidFill>
              <a:latin typeface="Tw Cen MT" panose="020B0602020104020603"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15233" y="1491565"/>
            <a:ext cx="3160929" cy="474340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902878" y="4609776"/>
            <a:ext cx="6499412" cy="923330"/>
          </a:xfrm>
          <a:prstGeom prst="rect">
            <a:avLst/>
          </a:prstGeom>
          <a:solidFill>
            <a:schemeClr val="accent3"/>
          </a:solidFill>
          <a:ln>
            <a:solidFill>
              <a:schemeClr val="tx1"/>
            </a:solidFill>
          </a:ln>
        </p:spPr>
        <p:txBody>
          <a:bodyPr wrap="square" rtlCol="0">
            <a:spAutoFit/>
          </a:bodyPr>
          <a:lstStyle/>
          <a:p>
            <a:r>
              <a:rPr lang="ga-IE" dirty="0" smtClean="0">
                <a:latin typeface="Arial" panose="020B0604020202020204" pitchFamily="34" charset="0"/>
                <a:cs typeface="Arial" panose="020B0604020202020204" pitchFamily="34" charset="0"/>
              </a:rPr>
              <a:t>Cliceáil ar an nasc thíos chun féachaint ar fhíseán de dhaoine éagsúla ar fud an domhain ag aithris Fhorógra na Poblachta: </a:t>
            </a:r>
            <a:br>
              <a:rPr lang="ga-IE" dirty="0" smtClean="0">
                <a:latin typeface="Arial" panose="020B0604020202020204" pitchFamily="34" charset="0"/>
                <a:cs typeface="Arial" panose="020B0604020202020204" pitchFamily="34" charset="0"/>
              </a:rPr>
            </a:br>
            <a:r>
              <a:rPr lang="ga-IE" u="sng" dirty="0">
                <a:hlinkClick r:id="rId3"/>
              </a:rPr>
              <a:t>https://twitter.com/rtenews/status/714569171795742720</a:t>
            </a:r>
            <a:r>
              <a:rPr lang="ga-IE" dirty="0"/>
              <a:t> </a:t>
            </a:r>
            <a:r>
              <a:rPr lang="ga-IE" dirty="0" smtClean="0"/>
              <a:t> </a:t>
            </a:r>
            <a:endParaRPr lang="ga-IE" dirty="0" smtClean="0">
              <a:latin typeface="Arial" panose="020B0604020202020204" pitchFamily="34" charset="0"/>
              <a:cs typeface="Arial" panose="020B0604020202020204" pitchFamily="34" charset="0"/>
            </a:endParaRPr>
          </a:p>
        </p:txBody>
      </p:sp>
      <p:sp>
        <p:nvSpPr>
          <p:cNvPr id="8"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Forógra na Poblachta</a:t>
            </a:r>
            <a:endParaRPr lang="ga-IE" sz="4000" dirty="0">
              <a:latin typeface="Britannic Bold" panose="020B0903060703020204" pitchFamily="34" charset="0"/>
            </a:endParaRPr>
          </a:p>
        </p:txBody>
      </p:sp>
    </p:spTree>
    <p:extLst>
      <p:ext uri="{BB962C8B-B14F-4D97-AF65-F5344CB8AC3E}">
        <p14:creationId xmlns:p14="http://schemas.microsoft.com/office/powerpoint/2010/main" val="1716233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https://www.irishcentral.com/roots/history/gunrunners-and-front-line-fighters-the-women-of-the-1916-rising</a:t>
            </a:r>
          </a:p>
        </p:txBody>
      </p:sp>
      <p:sp>
        <p:nvSpPr>
          <p:cNvPr id="13" name="Rounded Rectangle 12"/>
          <p:cNvSpPr/>
          <p:nvPr/>
        </p:nvSpPr>
        <p:spPr>
          <a:xfrm>
            <a:off x="1638192" y="1600382"/>
            <a:ext cx="8957239" cy="58462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93662"/>
            <a:r>
              <a:rPr lang="ga-IE" sz="2400" dirty="0" smtClean="0">
                <a:solidFill>
                  <a:schemeClr val="tx1"/>
                </a:solidFill>
                <a:latin typeface="Tw Cen MT" panose="020B0602020104020603" pitchFamily="34" charset="0"/>
              </a:rPr>
              <a:t>Bhí seacht síniú ar an bhForógra. An bhfuil a fhios agat cé a shínigh é? </a:t>
            </a:r>
            <a:endParaRPr lang="en-GB" sz="2000" dirty="0">
              <a:solidFill>
                <a:schemeClr val="tx1"/>
              </a:solidFill>
              <a:latin typeface="Comic Sans MS" panose="030F0702030302020204" pitchFamily="66" charset="0"/>
            </a:endParaRPr>
          </a:p>
        </p:txBody>
      </p:sp>
      <p:sp>
        <p:nvSpPr>
          <p:cNvPr id="3" name="TextBox 2"/>
          <p:cNvSpPr txBox="1"/>
          <p:nvPr/>
        </p:nvSpPr>
        <p:spPr>
          <a:xfrm>
            <a:off x="179294" y="6415457"/>
            <a:ext cx="11887200" cy="369332"/>
          </a:xfrm>
          <a:prstGeom prst="rect">
            <a:avLst/>
          </a:prstGeom>
          <a:noFill/>
        </p:spPr>
        <p:txBody>
          <a:bodyPr wrap="square" rtlCol="0">
            <a:spAutoFit/>
          </a:bodyPr>
          <a:lstStyle/>
          <a:p>
            <a:r>
              <a:rPr lang="en-IE" dirty="0" smtClean="0"/>
              <a:t>*Patrick </a:t>
            </a:r>
            <a:r>
              <a:rPr lang="en-IE" dirty="0" err="1" smtClean="0"/>
              <a:t>Pearse</a:t>
            </a:r>
            <a:r>
              <a:rPr lang="en-IE" dirty="0" smtClean="0"/>
              <a:t>, Thomas Clarke, Seán Mac </a:t>
            </a:r>
            <a:r>
              <a:rPr lang="en-IE" dirty="0" err="1" smtClean="0"/>
              <a:t>Diarmada</a:t>
            </a:r>
            <a:r>
              <a:rPr lang="en-IE" dirty="0" smtClean="0"/>
              <a:t>, </a:t>
            </a:r>
            <a:r>
              <a:rPr lang="en-IE" dirty="0" err="1" smtClean="0"/>
              <a:t>Éamonn</a:t>
            </a:r>
            <a:r>
              <a:rPr lang="en-IE" dirty="0" smtClean="0"/>
              <a:t> </a:t>
            </a:r>
            <a:r>
              <a:rPr lang="en-IE" dirty="0" err="1" smtClean="0"/>
              <a:t>Ceannt</a:t>
            </a:r>
            <a:r>
              <a:rPr lang="en-IE" dirty="0" smtClean="0"/>
              <a:t>, Joseph Plunkett, Thomas </a:t>
            </a:r>
            <a:r>
              <a:rPr lang="en-IE" dirty="0" err="1" smtClean="0"/>
              <a:t>MacDonagh</a:t>
            </a:r>
            <a:r>
              <a:rPr lang="ga-IE" dirty="0" smtClean="0"/>
              <a:t>, </a:t>
            </a:r>
            <a:r>
              <a:rPr lang="en-IE" dirty="0" smtClean="0"/>
              <a:t>James Connolly</a:t>
            </a:r>
            <a:endParaRPr lang="ga-IE"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387" y="2604584"/>
            <a:ext cx="1584000" cy="235056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267" t="3011" r="7391" b="3041"/>
          <a:stretch/>
        </p:blipFill>
        <p:spPr bwMode="auto">
          <a:xfrm>
            <a:off x="2439532" y="2559679"/>
            <a:ext cx="1584000" cy="2340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513" r="7994"/>
          <a:stretch/>
        </p:blipFill>
        <p:spPr bwMode="auto">
          <a:xfrm>
            <a:off x="3898695" y="2604583"/>
            <a:ext cx="1601176" cy="23508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2536" t="9915" r="10076" b="2243"/>
          <a:stretch/>
        </p:blipFill>
        <p:spPr bwMode="auto">
          <a:xfrm>
            <a:off x="5392114" y="2604585"/>
            <a:ext cx="1586650" cy="23508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975" r="6942"/>
          <a:stretch/>
        </p:blipFill>
        <p:spPr bwMode="auto">
          <a:xfrm>
            <a:off x="6870596" y="2576731"/>
            <a:ext cx="1583173" cy="23508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876" b="5149"/>
          <a:stretch/>
        </p:blipFill>
        <p:spPr bwMode="auto">
          <a:xfrm>
            <a:off x="8389188" y="2604583"/>
            <a:ext cx="1590393" cy="2295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1035" name="Picture 11"/>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613" b="3613"/>
          <a:stretch/>
        </p:blipFill>
        <p:spPr bwMode="auto">
          <a:xfrm>
            <a:off x="9869984" y="2559679"/>
            <a:ext cx="1587193" cy="2340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20" name="Rounded Rectangle 12"/>
          <p:cNvSpPr/>
          <p:nvPr/>
        </p:nvSpPr>
        <p:spPr>
          <a:xfrm>
            <a:off x="1002402" y="4767517"/>
            <a:ext cx="1368000" cy="612000"/>
          </a:xfrm>
          <a:prstGeom prst="roundRect">
            <a:avLst>
              <a:gd name="adj"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93662" algn="ctr"/>
            <a:r>
              <a:rPr lang="ga-IE" b="1" dirty="0" smtClean="0">
                <a:solidFill>
                  <a:schemeClr val="bg1"/>
                </a:solidFill>
              </a:rPr>
              <a:t>Pádraig </a:t>
            </a:r>
            <a:br>
              <a:rPr lang="ga-IE" b="1" dirty="0" smtClean="0">
                <a:solidFill>
                  <a:schemeClr val="bg1"/>
                </a:solidFill>
              </a:rPr>
            </a:br>
            <a:r>
              <a:rPr lang="ga-IE" b="1" dirty="0" smtClean="0">
                <a:solidFill>
                  <a:schemeClr val="bg1"/>
                </a:solidFill>
              </a:rPr>
              <a:t>Mac Piarais</a:t>
            </a:r>
            <a:endParaRPr lang="en-GB" b="1" dirty="0">
              <a:solidFill>
                <a:schemeClr val="bg1"/>
              </a:solidFill>
            </a:endParaRPr>
          </a:p>
        </p:txBody>
      </p:sp>
      <p:sp>
        <p:nvSpPr>
          <p:cNvPr id="21" name="Rounded Rectangle 12"/>
          <p:cNvSpPr/>
          <p:nvPr/>
        </p:nvSpPr>
        <p:spPr>
          <a:xfrm>
            <a:off x="2572494" y="4767517"/>
            <a:ext cx="1368000" cy="612000"/>
          </a:xfrm>
          <a:prstGeom prst="roundRect">
            <a:avLst>
              <a:gd name="adj"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93662" algn="ctr"/>
            <a:r>
              <a:rPr lang="ga-IE" b="1" dirty="0">
                <a:solidFill>
                  <a:schemeClr val="bg1"/>
                </a:solidFill>
              </a:rPr>
              <a:t>Tomás </a:t>
            </a:r>
            <a:r>
              <a:rPr lang="ga-IE" b="1" dirty="0" smtClean="0">
                <a:solidFill>
                  <a:schemeClr val="bg1"/>
                </a:solidFill>
              </a:rPr>
              <a:t>Ó </a:t>
            </a:r>
            <a:r>
              <a:rPr lang="ga-IE" b="1" dirty="0">
                <a:solidFill>
                  <a:schemeClr val="bg1"/>
                </a:solidFill>
              </a:rPr>
              <a:t>Cléirigh</a:t>
            </a:r>
            <a:endParaRPr lang="en-GB" b="1" dirty="0">
              <a:solidFill>
                <a:schemeClr val="bg1"/>
              </a:solidFill>
            </a:endParaRPr>
          </a:p>
        </p:txBody>
      </p:sp>
      <p:sp>
        <p:nvSpPr>
          <p:cNvPr id="22" name="Rounded Rectangle 12"/>
          <p:cNvSpPr/>
          <p:nvPr/>
        </p:nvSpPr>
        <p:spPr>
          <a:xfrm>
            <a:off x="4023532" y="4767517"/>
            <a:ext cx="1368000" cy="612000"/>
          </a:xfrm>
          <a:prstGeom prst="roundRect">
            <a:avLst>
              <a:gd name="adj"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93662" algn="ctr"/>
            <a:r>
              <a:rPr lang="ga-IE" b="1" dirty="0">
                <a:solidFill>
                  <a:schemeClr val="bg1"/>
                </a:solidFill>
              </a:rPr>
              <a:t>Seán Mac Diarmada</a:t>
            </a:r>
            <a:endParaRPr lang="en-GB" b="1" dirty="0">
              <a:solidFill>
                <a:schemeClr val="bg1"/>
              </a:solidFill>
            </a:endParaRPr>
          </a:p>
        </p:txBody>
      </p:sp>
      <p:sp>
        <p:nvSpPr>
          <p:cNvPr id="23" name="Rounded Rectangle 12"/>
          <p:cNvSpPr/>
          <p:nvPr/>
        </p:nvSpPr>
        <p:spPr>
          <a:xfrm>
            <a:off x="5501439" y="4753404"/>
            <a:ext cx="1368000" cy="612000"/>
          </a:xfrm>
          <a:prstGeom prst="roundRect">
            <a:avLst>
              <a:gd name="adj"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93662" algn="ctr"/>
            <a:r>
              <a:rPr lang="ga-IE" b="1" dirty="0">
                <a:solidFill>
                  <a:schemeClr val="bg1"/>
                </a:solidFill>
              </a:rPr>
              <a:t>Éamonn </a:t>
            </a:r>
            <a:r>
              <a:rPr lang="ga-IE" b="1" dirty="0" err="1">
                <a:solidFill>
                  <a:schemeClr val="bg1"/>
                </a:solidFill>
              </a:rPr>
              <a:t>Ceannt</a:t>
            </a:r>
            <a:endParaRPr lang="en-GB" b="1" dirty="0">
              <a:solidFill>
                <a:schemeClr val="bg1"/>
              </a:solidFill>
            </a:endParaRPr>
          </a:p>
        </p:txBody>
      </p:sp>
      <p:sp>
        <p:nvSpPr>
          <p:cNvPr id="24" name="Rounded Rectangle 12"/>
          <p:cNvSpPr/>
          <p:nvPr/>
        </p:nvSpPr>
        <p:spPr>
          <a:xfrm>
            <a:off x="6978183" y="4761457"/>
            <a:ext cx="1368000" cy="612000"/>
          </a:xfrm>
          <a:prstGeom prst="roundRect">
            <a:avLst>
              <a:gd name="adj"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93662" algn="ctr"/>
            <a:r>
              <a:rPr lang="ga-IE" b="1" dirty="0">
                <a:solidFill>
                  <a:schemeClr val="bg1"/>
                </a:solidFill>
              </a:rPr>
              <a:t>Seosamh </a:t>
            </a:r>
            <a:r>
              <a:rPr lang="ga-IE" b="1" dirty="0" err="1" smtClean="0">
                <a:solidFill>
                  <a:schemeClr val="bg1"/>
                </a:solidFill>
              </a:rPr>
              <a:t>Pluincéad</a:t>
            </a:r>
            <a:endParaRPr lang="en-GB" b="1" dirty="0">
              <a:solidFill>
                <a:schemeClr val="bg1"/>
              </a:solidFill>
            </a:endParaRPr>
          </a:p>
        </p:txBody>
      </p:sp>
      <p:sp>
        <p:nvSpPr>
          <p:cNvPr id="25" name="Rounded Rectangle 12"/>
          <p:cNvSpPr/>
          <p:nvPr/>
        </p:nvSpPr>
        <p:spPr>
          <a:xfrm>
            <a:off x="8475188" y="4753404"/>
            <a:ext cx="1368000" cy="612000"/>
          </a:xfrm>
          <a:prstGeom prst="roundRect">
            <a:avLst>
              <a:gd name="adj"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93662" algn="ctr"/>
            <a:r>
              <a:rPr lang="ga-IE" b="1" dirty="0">
                <a:solidFill>
                  <a:schemeClr val="bg1"/>
                </a:solidFill>
              </a:rPr>
              <a:t>Tomás Mac </a:t>
            </a:r>
            <a:r>
              <a:rPr lang="en-IE" b="1" dirty="0" err="1">
                <a:solidFill>
                  <a:schemeClr val="bg1"/>
                </a:solidFill>
              </a:rPr>
              <a:t>Donnchadha</a:t>
            </a:r>
            <a:endParaRPr lang="en-GB" b="1" dirty="0">
              <a:solidFill>
                <a:schemeClr val="bg1"/>
              </a:solidFill>
            </a:endParaRPr>
          </a:p>
        </p:txBody>
      </p:sp>
      <p:sp>
        <p:nvSpPr>
          <p:cNvPr id="26" name="Rounded Rectangle 12"/>
          <p:cNvSpPr/>
          <p:nvPr/>
        </p:nvSpPr>
        <p:spPr>
          <a:xfrm>
            <a:off x="9979581" y="4753404"/>
            <a:ext cx="1368000" cy="612000"/>
          </a:xfrm>
          <a:prstGeom prst="roundRect">
            <a:avLst>
              <a:gd name="adj"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marL="93662" algn="ctr"/>
            <a:r>
              <a:rPr lang="ga-IE" b="1" dirty="0">
                <a:solidFill>
                  <a:schemeClr val="bg1"/>
                </a:solidFill>
              </a:rPr>
              <a:t>Séamas Ó Conghaile</a:t>
            </a:r>
            <a:endParaRPr lang="en-GB" b="1" dirty="0">
              <a:solidFill>
                <a:schemeClr val="bg1"/>
              </a:solidFill>
            </a:endParaRPr>
          </a:p>
        </p:txBody>
      </p:sp>
      <p:sp>
        <p:nvSpPr>
          <p:cNvPr id="29"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a:latin typeface="Britannic Bold" panose="020B0903060703020204" pitchFamily="34" charset="0"/>
              </a:rPr>
              <a:t>Forógra na Poblachta</a:t>
            </a:r>
            <a:endParaRPr lang="en-GB" sz="4000" dirty="0">
              <a:latin typeface="Britannic Bold" panose="020B0903060703020204" pitchFamily="34" charset="0"/>
            </a:endParaRPr>
          </a:p>
        </p:txBody>
      </p:sp>
      <p:sp>
        <p:nvSpPr>
          <p:cNvPr id="28" name="Bosca téacs 2"/>
          <p:cNvSpPr txBox="1"/>
          <p:nvPr/>
        </p:nvSpPr>
        <p:spPr>
          <a:xfrm>
            <a:off x="3043525" y="6099367"/>
            <a:ext cx="5742139" cy="230832"/>
          </a:xfrm>
          <a:prstGeom prst="rect">
            <a:avLst/>
          </a:prstGeom>
          <a:noFill/>
        </p:spPr>
        <p:txBody>
          <a:bodyPr wrap="square" rtlCol="0">
            <a:spAutoFit/>
          </a:bodyPr>
          <a:lstStyle/>
          <a:p>
            <a:pPr algn="ctr"/>
            <a:r>
              <a:rPr lang="ga-IE" sz="900" dirty="0" smtClean="0"/>
              <a:t>Íomhánna</a:t>
            </a:r>
            <a:r>
              <a:rPr lang="en-US" sz="900" dirty="0" smtClean="0"/>
              <a:t> le </a:t>
            </a:r>
            <a:r>
              <a:rPr lang="ga-IE" sz="900" dirty="0" smtClean="0"/>
              <a:t>caoinchead ó Leabharlann Náisiúnta na hÉireann</a:t>
            </a:r>
            <a:r>
              <a:rPr lang="en-US" sz="900" dirty="0" smtClean="0"/>
              <a:t>.</a:t>
            </a:r>
            <a:endParaRPr lang="ga-IE" sz="900" dirty="0"/>
          </a:p>
        </p:txBody>
      </p:sp>
    </p:spTree>
    <p:extLst>
      <p:ext uri="{BB962C8B-B14F-4D97-AF65-F5344CB8AC3E}">
        <p14:creationId xmlns:p14="http://schemas.microsoft.com/office/powerpoint/2010/main" val="62621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P spid="21" grpId="0" animBg="1"/>
      <p:bldP spid="22" grpId="0" animBg="1"/>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261" y="303896"/>
            <a:ext cx="11153104" cy="6273622"/>
          </a:xfrm>
          <a:prstGeom prst="rect">
            <a:avLst/>
          </a:prstGeom>
        </p:spPr>
      </p:pic>
      <p:sp>
        <p:nvSpPr>
          <p:cNvPr id="8" name="Rounded Rectangle 7"/>
          <p:cNvSpPr/>
          <p:nvPr/>
        </p:nvSpPr>
        <p:spPr>
          <a:xfrm>
            <a:off x="1202812" y="4719638"/>
            <a:ext cx="9792000" cy="16200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93662" algn="just"/>
            <a:r>
              <a:rPr lang="ga-IE" sz="2400" dirty="0" smtClean="0">
                <a:solidFill>
                  <a:schemeClr val="tx1"/>
                </a:solidFill>
                <a:latin typeface="Tw Cen MT" panose="020B0602020104020603" pitchFamily="34" charset="0"/>
              </a:rPr>
              <a:t>I dtús na seachtaine, ní raibh ach 2500 saighdiúir de chuid Arm na Breataine </a:t>
            </a:r>
            <a:br>
              <a:rPr lang="ga-IE"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i mBaile Átha Cliath. </a:t>
            </a:r>
            <a:r>
              <a:rPr lang="ga-IE" sz="2400" dirty="0">
                <a:solidFill>
                  <a:schemeClr val="tx1"/>
                </a:solidFill>
                <a:latin typeface="Tw Cen MT" panose="020B0602020104020603" pitchFamily="34" charset="0"/>
              </a:rPr>
              <a:t>C</a:t>
            </a:r>
            <a:r>
              <a:rPr lang="ga-IE" sz="2400" dirty="0" smtClean="0">
                <a:solidFill>
                  <a:schemeClr val="tx1"/>
                </a:solidFill>
                <a:latin typeface="Tw Cen MT" panose="020B0602020104020603" pitchFamily="34" charset="0"/>
              </a:rPr>
              <a:t>uireadh fios ar bhreis saighdiúirí a bhí ar dualgas </a:t>
            </a:r>
            <a:br>
              <a:rPr lang="ga-IE"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in Éirinn agus sa Bhreatain, áfach, agus bhí timpeall 16,000 saighdiúir ar fud </a:t>
            </a:r>
            <a:br>
              <a:rPr lang="ga-IE"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na cathrach faoin Satharn.</a:t>
            </a:r>
            <a:endParaRPr lang="en-GB" sz="2400" dirty="0" smtClean="0">
              <a:solidFill>
                <a:schemeClr val="tx1"/>
              </a:solidFill>
              <a:latin typeface="Tw Cen MT" panose="020B0602020104020603" pitchFamily="34" charset="0"/>
            </a:endParaRPr>
          </a:p>
        </p:txBody>
      </p:sp>
      <p:sp>
        <p:nvSpPr>
          <p:cNvPr id="9" name="Rounded Rectangle 8"/>
          <p:cNvSpPr/>
          <p:nvPr/>
        </p:nvSpPr>
        <p:spPr>
          <a:xfrm>
            <a:off x="1202812" y="5115638"/>
            <a:ext cx="9792000" cy="12240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93662" algn="just"/>
            <a:r>
              <a:rPr lang="ga-IE" sz="2400" dirty="0" smtClean="0">
                <a:solidFill>
                  <a:schemeClr val="tx1"/>
                </a:solidFill>
                <a:latin typeface="Tw Cen MT" panose="020B0602020104020603" pitchFamily="34" charset="0"/>
              </a:rPr>
              <a:t>Seo grianghraf </a:t>
            </a:r>
            <a:r>
              <a:rPr lang="ga-IE" sz="2400" dirty="0" err="1" smtClean="0">
                <a:solidFill>
                  <a:schemeClr val="tx1"/>
                </a:solidFill>
                <a:latin typeface="Tw Cen MT" panose="020B0602020104020603" pitchFamily="34" charset="0"/>
              </a:rPr>
              <a:t>d’Ard-Oifig</a:t>
            </a:r>
            <a:r>
              <a:rPr lang="ga-IE" sz="2400" dirty="0" smtClean="0">
                <a:solidFill>
                  <a:schemeClr val="tx1"/>
                </a:solidFill>
                <a:latin typeface="Tw Cen MT" panose="020B0602020104020603" pitchFamily="34" charset="0"/>
              </a:rPr>
              <a:t> an Phoist ar Shráid </a:t>
            </a:r>
            <a:r>
              <a:rPr lang="ga-IE" sz="2400" dirty="0" err="1" smtClean="0">
                <a:solidFill>
                  <a:schemeClr val="tx1"/>
                </a:solidFill>
                <a:latin typeface="Tw Cen MT" panose="020B0602020104020603" pitchFamily="34" charset="0"/>
              </a:rPr>
              <a:t>Sackville</a:t>
            </a:r>
            <a:r>
              <a:rPr lang="ga-IE" sz="2400" dirty="0" smtClean="0">
                <a:solidFill>
                  <a:schemeClr val="tx1"/>
                </a:solidFill>
                <a:latin typeface="Tw Cen MT" panose="020B0602020104020603" pitchFamily="34" charset="0"/>
              </a:rPr>
              <a:t> (Sráid Uí Chonaill) le linn an Éirí Amach. Ghlac na </a:t>
            </a:r>
            <a:r>
              <a:rPr lang="en-IE" sz="2400" dirty="0" err="1" smtClean="0">
                <a:solidFill>
                  <a:schemeClr val="tx1"/>
                </a:solidFill>
                <a:latin typeface="Tw Cen MT" panose="020B0602020104020603" pitchFamily="34" charset="0"/>
              </a:rPr>
              <a:t>reibiliúnaigh</a:t>
            </a:r>
            <a:r>
              <a:rPr lang="en-IE" sz="2400" dirty="0" smtClean="0">
                <a:solidFill>
                  <a:schemeClr val="tx1"/>
                </a:solidFill>
                <a:latin typeface="Tw Cen MT" panose="020B0602020104020603" pitchFamily="34" charset="0"/>
              </a:rPr>
              <a:t> </a:t>
            </a:r>
            <a:r>
              <a:rPr lang="ga-IE" sz="2400" dirty="0" smtClean="0">
                <a:solidFill>
                  <a:schemeClr val="tx1"/>
                </a:solidFill>
                <a:latin typeface="Tw Cen MT" panose="020B0602020104020603" pitchFamily="34" charset="0"/>
              </a:rPr>
              <a:t>seilbh ar fhoirgnimh mhóra eile ar fud na cathrach</a:t>
            </a:r>
            <a:r>
              <a:rPr lang="en-IE" sz="2400" dirty="0" smtClean="0">
                <a:solidFill>
                  <a:schemeClr val="tx1"/>
                </a:solidFill>
                <a:latin typeface="Tw Cen MT" panose="020B0602020104020603" pitchFamily="34" charset="0"/>
              </a:rPr>
              <a:t> </a:t>
            </a:r>
            <a:r>
              <a:rPr lang="ga-IE" sz="2400" dirty="0" smtClean="0">
                <a:solidFill>
                  <a:schemeClr val="tx1"/>
                </a:solidFill>
                <a:latin typeface="Tw Cen MT" panose="020B0602020104020603" pitchFamily="34" charset="0"/>
              </a:rPr>
              <a:t>ó Luan</a:t>
            </a:r>
            <a:r>
              <a:rPr lang="en-US" sz="2400" dirty="0" smtClean="0">
                <a:solidFill>
                  <a:schemeClr val="tx1"/>
                </a:solidFill>
                <a:latin typeface="Tw Cen MT" panose="020B0602020104020603" pitchFamily="34" charset="0"/>
              </a:rPr>
              <a:t> </a:t>
            </a:r>
            <a:r>
              <a:rPr lang="ga-IE" sz="2400" dirty="0" smtClean="0">
                <a:solidFill>
                  <a:schemeClr val="tx1"/>
                </a:solidFill>
                <a:latin typeface="Tw Cen MT" panose="020B0602020104020603" pitchFamily="34" charset="0"/>
              </a:rPr>
              <a:t>Cásca ar aghaidh.</a:t>
            </a:r>
            <a:endParaRPr lang="en-GB" sz="2400" dirty="0" smtClean="0">
              <a:solidFill>
                <a:schemeClr val="tx1"/>
              </a:solidFill>
              <a:latin typeface="Tw Cen MT" panose="020B0602020104020603" pitchFamily="34" charset="0"/>
            </a:endParaRPr>
          </a:p>
        </p:txBody>
      </p:sp>
      <p:sp>
        <p:nvSpPr>
          <p:cNvPr id="13" name="Rounded Rectangle 12"/>
          <p:cNvSpPr/>
          <p:nvPr/>
        </p:nvSpPr>
        <p:spPr>
          <a:xfrm>
            <a:off x="1202812" y="4718436"/>
            <a:ext cx="9792000" cy="16200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93662" algn="just"/>
            <a:r>
              <a:rPr lang="ga-IE" sz="2400" dirty="0" smtClean="0">
                <a:solidFill>
                  <a:schemeClr val="tx1"/>
                </a:solidFill>
                <a:latin typeface="Tw Cen MT" panose="020B0602020104020603" pitchFamily="34" charset="0"/>
              </a:rPr>
              <a:t>Ar an gCéadaoin </a:t>
            </a:r>
            <a:r>
              <a:rPr lang="ga-IE" sz="2400" dirty="0">
                <a:solidFill>
                  <a:schemeClr val="tx1"/>
                </a:solidFill>
                <a:latin typeface="Tw Cen MT" panose="020B0602020104020603" pitchFamily="34" charset="0"/>
              </a:rPr>
              <a:t>sheol an</a:t>
            </a:r>
            <a:r>
              <a:rPr lang="ga-IE" sz="2400" b="1" dirty="0">
                <a:solidFill>
                  <a:schemeClr val="tx1"/>
                </a:solidFill>
                <a:latin typeface="Tw Cen MT" panose="020B0602020104020603" pitchFamily="34" charset="0"/>
              </a:rPr>
              <a:t> </a:t>
            </a:r>
            <a:r>
              <a:rPr lang="ga-IE" sz="2400" b="1" i="1" dirty="0" err="1" smtClean="0">
                <a:solidFill>
                  <a:schemeClr val="tx1"/>
                </a:solidFill>
                <a:latin typeface="Tw Cen MT" panose="020B0602020104020603" pitchFamily="34" charset="0"/>
              </a:rPr>
              <a:t>Helga</a:t>
            </a:r>
            <a:r>
              <a:rPr lang="ga-IE" sz="2400" b="1" dirty="0" smtClean="0">
                <a:solidFill>
                  <a:schemeClr val="tx1"/>
                </a:solidFill>
                <a:latin typeface="Tw Cen MT" panose="020B0602020104020603" pitchFamily="34" charset="0"/>
              </a:rPr>
              <a:t>, </a:t>
            </a:r>
            <a:r>
              <a:rPr lang="ga-IE" sz="2400" dirty="0" smtClean="0">
                <a:solidFill>
                  <a:schemeClr val="tx1"/>
                </a:solidFill>
                <a:latin typeface="Tw Cen MT" panose="020B0602020104020603" pitchFamily="34" charset="0"/>
              </a:rPr>
              <a:t>bád gunnaí móra de chuid na Breataine, </a:t>
            </a:r>
            <a:br>
              <a:rPr lang="ga-IE"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suas an Life agus d’ionsaigh Halla na Saoirse le sliogáin. Lean an troid ar aghaidh ar fud na cathrach ar feadh roinnt laethanta ina dhiaidh sin agus chuaigh cuid mhór foirgneamh trí thine, Ard-Oifig an Phoist san áireamh.</a:t>
            </a:r>
          </a:p>
        </p:txBody>
      </p:sp>
      <p:sp>
        <p:nvSpPr>
          <p:cNvPr id="12" name="Title 2"/>
          <p:cNvSpPr txBox="1">
            <a:spLocks/>
          </p:cNvSpPr>
          <p:nvPr/>
        </p:nvSpPr>
        <p:spPr>
          <a:xfrm>
            <a:off x="3588765" y="523824"/>
            <a:ext cx="5056094" cy="613827"/>
          </a:xfrm>
          <a:prstGeom prst="roundRect">
            <a:avLst>
              <a:gd name="adj" fmla="val 0"/>
            </a:avLst>
          </a:prstGeom>
          <a:solidFill>
            <a:schemeClr val="bg1">
              <a:lumMod val="65000"/>
              <a:alpha val="58824"/>
            </a:schemeClr>
          </a:solidFill>
          <a:effectLst>
            <a:glow rad="101600">
              <a:schemeClr val="accent3">
                <a:satMod val="175000"/>
                <a:alpha val="40000"/>
              </a:schemeClr>
            </a:glo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smtClean="0">
                <a:latin typeface="Britannic Bold" panose="020B0903060703020204" pitchFamily="34" charset="0"/>
              </a:rPr>
              <a:t>An </a:t>
            </a:r>
            <a:r>
              <a:rPr lang="ga-IE" sz="4000" dirty="0" err="1" smtClean="0">
                <a:latin typeface="Britannic Bold" panose="020B0903060703020204" pitchFamily="34" charset="0"/>
              </a:rPr>
              <a:t>tÉirí</a:t>
            </a:r>
            <a:r>
              <a:rPr lang="ga-IE" sz="4000" dirty="0" smtClean="0">
                <a:latin typeface="Britannic Bold" panose="020B0903060703020204" pitchFamily="34" charset="0"/>
              </a:rPr>
              <a:t> Amach </a:t>
            </a:r>
            <a:endParaRPr lang="ga-IE" sz="4000" dirty="0">
              <a:latin typeface="Britannic Bold" panose="020B0903060703020204" pitchFamily="34" charset="0"/>
            </a:endParaRPr>
          </a:p>
        </p:txBody>
      </p:sp>
      <p:sp>
        <p:nvSpPr>
          <p:cNvPr id="10" name="Bosca téacs 2"/>
          <p:cNvSpPr txBox="1"/>
          <p:nvPr/>
        </p:nvSpPr>
        <p:spPr>
          <a:xfrm rot="16200000">
            <a:off x="-1829457" y="4238577"/>
            <a:ext cx="4462435" cy="215444"/>
          </a:xfrm>
          <a:prstGeom prst="rect">
            <a:avLst/>
          </a:prstGeom>
          <a:noFill/>
        </p:spPr>
        <p:txBody>
          <a:bodyPr wrap="square" rtlCol="0">
            <a:spAutoFit/>
          </a:bodyPr>
          <a:lstStyle/>
          <a:p>
            <a:r>
              <a:rPr lang="en-US" sz="800" dirty="0" smtClean="0"/>
              <a:t>Le </a:t>
            </a:r>
            <a:r>
              <a:rPr lang="ga-IE" sz="800" dirty="0" smtClean="0"/>
              <a:t>caoinchead ó Leabharlann Náisiúnta na hÉireann.</a:t>
            </a:r>
            <a:endParaRPr lang="ga-IE" sz="800" dirty="0"/>
          </a:p>
        </p:txBody>
      </p:sp>
    </p:spTree>
    <p:extLst>
      <p:ext uri="{BB962C8B-B14F-4D97-AF65-F5344CB8AC3E}">
        <p14:creationId xmlns:p14="http://schemas.microsoft.com/office/powerpoint/2010/main" val="1542606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3" name="Rounded Rectangle 12"/>
          <p:cNvSpPr/>
          <p:nvPr/>
        </p:nvSpPr>
        <p:spPr>
          <a:xfrm>
            <a:off x="4785377" y="1312334"/>
            <a:ext cx="6588922" cy="48768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192088">
              <a:buFont typeface="Arial" panose="020B0604020202020204" pitchFamily="34" charset="0"/>
              <a:buChar char="•"/>
            </a:pPr>
            <a:r>
              <a:rPr lang="ga-IE" sz="2000" dirty="0" smtClean="0">
                <a:solidFill>
                  <a:schemeClr val="tx1"/>
                </a:solidFill>
                <a:latin typeface="Tw Cen MT" panose="020B0602020104020603" pitchFamily="34" charset="0"/>
              </a:rPr>
              <a:t>Mhair Éirí Amach na Cásca ar feadh 6 lá san iomlán. </a:t>
            </a:r>
            <a:r>
              <a:rPr lang="ga-IE" sz="2000" dirty="0">
                <a:solidFill>
                  <a:schemeClr val="tx1"/>
                </a:solidFill>
                <a:latin typeface="Tw Cen MT" panose="020B0602020104020603" pitchFamily="34" charset="0"/>
              </a:rPr>
              <a:t/>
            </a:r>
            <a:br>
              <a:rPr lang="ga-IE" sz="2000" dirty="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Faoi dheireadh na seachtaine bhí </a:t>
            </a:r>
            <a:r>
              <a:rPr lang="ga-IE" sz="2000" dirty="0">
                <a:solidFill>
                  <a:schemeClr val="tx1"/>
                </a:solidFill>
                <a:latin typeface="Tw Cen MT" panose="020B0602020104020603" pitchFamily="34" charset="0"/>
              </a:rPr>
              <a:t>cuid mhór den chathair scriosta agus dóite </a:t>
            </a:r>
            <a:r>
              <a:rPr lang="ga-IE" sz="2000" dirty="0" smtClean="0">
                <a:solidFill>
                  <a:schemeClr val="tx1"/>
                </a:solidFill>
                <a:latin typeface="Tw Cen MT" panose="020B0602020104020603" pitchFamily="34" charset="0"/>
              </a:rPr>
              <a:t>go talamh agus ba léir nach mbeadh </a:t>
            </a:r>
            <a:br>
              <a:rPr lang="ga-IE"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an lá leis na reibiliúnaigh. </a:t>
            </a:r>
          </a:p>
          <a:p>
            <a:pPr marL="285750" indent="-192088">
              <a:buFont typeface="Arial" panose="020B0604020202020204" pitchFamily="34" charset="0"/>
              <a:buChar char="•"/>
            </a:pPr>
            <a:r>
              <a:rPr lang="ga-IE" sz="2000" dirty="0" smtClean="0">
                <a:solidFill>
                  <a:schemeClr val="tx1"/>
                </a:solidFill>
                <a:latin typeface="Tw Cen MT" panose="020B0602020104020603" pitchFamily="34" charset="0"/>
              </a:rPr>
              <a:t>Ar a trí a chlog Dé Sathairn, an 29 Aibreán, ghéill Pádraig Mac Piarais do</a:t>
            </a:r>
            <a:r>
              <a:rPr lang="en-US" sz="2000" dirty="0" smtClean="0">
                <a:solidFill>
                  <a:schemeClr val="tx1"/>
                </a:solidFill>
                <a:latin typeface="Tw Cen MT" panose="020B0602020104020603" pitchFamily="34" charset="0"/>
              </a:rPr>
              <a:t>n</a:t>
            </a:r>
            <a:r>
              <a:rPr lang="ga-IE" sz="2000" dirty="0" smtClean="0">
                <a:solidFill>
                  <a:schemeClr val="tx1"/>
                </a:solidFill>
                <a:latin typeface="Tw Cen MT" panose="020B0602020104020603" pitchFamily="34" charset="0"/>
              </a:rPr>
              <a:t> Ghinearál </a:t>
            </a:r>
            <a:r>
              <a:rPr lang="ga-IE" sz="2000" dirty="0" err="1" smtClean="0">
                <a:solidFill>
                  <a:schemeClr val="tx1"/>
                </a:solidFill>
                <a:latin typeface="Tw Cen MT" panose="020B0602020104020603" pitchFamily="34" charset="0"/>
              </a:rPr>
              <a:t>Lowe</a:t>
            </a:r>
            <a:r>
              <a:rPr lang="ga-IE" sz="2000" dirty="0" smtClean="0">
                <a:solidFill>
                  <a:schemeClr val="tx1"/>
                </a:solidFill>
                <a:latin typeface="Tw Cen MT" panose="020B0602020104020603" pitchFamily="34" charset="0"/>
              </a:rPr>
              <a:t>. Ba é</a:t>
            </a:r>
            <a:r>
              <a:rPr lang="en-US" sz="2000" dirty="0" smtClean="0">
                <a:solidFill>
                  <a:schemeClr val="tx1"/>
                </a:solidFill>
                <a:latin typeface="Tw Cen MT" panose="020B0602020104020603" pitchFamily="34" charset="0"/>
              </a:rPr>
              <a:t> an</a:t>
            </a:r>
            <a:r>
              <a:rPr lang="ga-IE" sz="2000" dirty="0" smtClean="0">
                <a:solidFill>
                  <a:schemeClr val="tx1"/>
                </a:solidFill>
                <a:latin typeface="Tw Cen MT" panose="020B0602020104020603" pitchFamily="34" charset="0"/>
              </a:rPr>
              <a:t> Ginearál </a:t>
            </a:r>
            <a:r>
              <a:rPr lang="ga-IE" sz="2000" dirty="0" err="1" smtClean="0">
                <a:solidFill>
                  <a:schemeClr val="tx1"/>
                </a:solidFill>
                <a:latin typeface="Tw Cen MT" panose="020B0602020104020603" pitchFamily="34" charset="0"/>
              </a:rPr>
              <a:t>Lowe</a:t>
            </a:r>
            <a:r>
              <a:rPr lang="ga-IE" sz="2000" dirty="0" smtClean="0">
                <a:solidFill>
                  <a:schemeClr val="tx1"/>
                </a:solidFill>
                <a:latin typeface="Tw Cen MT" panose="020B0602020104020603" pitchFamily="34" charset="0"/>
              </a:rPr>
              <a:t> a bhí i gceannas ar fhórsaí na Breataine i mBaile Átha Cliath le linn an Éirí Amach. Bhí deireadh le </a:t>
            </a:r>
            <a:r>
              <a:rPr lang="ga-IE" sz="2000" dirty="0" err="1" smtClean="0">
                <a:solidFill>
                  <a:schemeClr val="tx1"/>
                </a:solidFill>
                <a:latin typeface="Tw Cen MT" panose="020B0602020104020603" pitchFamily="34" charset="0"/>
              </a:rPr>
              <a:t>hÉirí</a:t>
            </a:r>
            <a:r>
              <a:rPr lang="ga-IE" sz="2000" dirty="0" smtClean="0">
                <a:solidFill>
                  <a:schemeClr val="tx1"/>
                </a:solidFill>
                <a:latin typeface="Tw Cen MT" panose="020B0602020104020603" pitchFamily="34" charset="0"/>
              </a:rPr>
              <a:t> Amach na Cásca.</a:t>
            </a:r>
          </a:p>
          <a:p>
            <a:pPr marL="285750" indent="-192088">
              <a:buFont typeface="Arial" panose="020B0604020202020204" pitchFamily="34" charset="0"/>
              <a:buChar char="•"/>
            </a:pPr>
            <a:r>
              <a:rPr lang="ga-IE" sz="2000" dirty="0">
                <a:solidFill>
                  <a:schemeClr val="tx1"/>
                </a:solidFill>
                <a:latin typeface="Tw Cen MT" panose="020B0602020104020603" pitchFamily="34" charset="0"/>
              </a:rPr>
              <a:t>Breathnaigh go cúramach </a:t>
            </a:r>
            <a:r>
              <a:rPr lang="ga-IE" sz="2000" dirty="0" smtClean="0">
                <a:solidFill>
                  <a:schemeClr val="tx1"/>
                </a:solidFill>
                <a:latin typeface="Tw Cen MT" panose="020B0602020104020603" pitchFamily="34" charset="0"/>
              </a:rPr>
              <a:t>ar an ngrianghraf den Phiarsach agus é ag géilleadh don Ghinearál. </a:t>
            </a:r>
            <a:r>
              <a:rPr lang="ga-IE" sz="2000" dirty="0">
                <a:solidFill>
                  <a:schemeClr val="tx1"/>
                </a:solidFill>
                <a:latin typeface="Tw Cen MT" panose="020B0602020104020603" pitchFamily="34" charset="0"/>
              </a:rPr>
              <a:t>F</a:t>
            </a:r>
            <a:r>
              <a:rPr lang="ga-IE" sz="2000" dirty="0" smtClean="0">
                <a:solidFill>
                  <a:schemeClr val="tx1"/>
                </a:solidFill>
                <a:latin typeface="Tw Cen MT" panose="020B0602020104020603" pitchFamily="34" charset="0"/>
              </a:rPr>
              <a:t>eicfidh tú go bhfuil duine eile in aice leis an </a:t>
            </a:r>
            <a:r>
              <a:rPr lang="ga-IE" sz="2000" dirty="0" err="1" smtClean="0">
                <a:solidFill>
                  <a:schemeClr val="tx1"/>
                </a:solidFill>
                <a:latin typeface="Tw Cen MT" panose="020B0602020104020603" pitchFamily="34" charset="0"/>
              </a:rPr>
              <a:t>bPiarsach</a:t>
            </a:r>
            <a:r>
              <a:rPr lang="ga-IE" sz="2000" dirty="0" smtClean="0">
                <a:solidFill>
                  <a:schemeClr val="tx1"/>
                </a:solidFill>
                <a:latin typeface="Tw Cen MT" panose="020B0602020104020603" pitchFamily="34" charset="0"/>
              </a:rPr>
              <a:t>. </a:t>
            </a:r>
            <a:r>
              <a:rPr lang="ga-IE" sz="2000" dirty="0" err="1" smtClean="0">
                <a:solidFill>
                  <a:schemeClr val="tx1"/>
                </a:solidFill>
                <a:latin typeface="Tw Cen MT" panose="020B0602020104020603" pitchFamily="34" charset="0"/>
              </a:rPr>
              <a:t>Éilís</a:t>
            </a:r>
            <a:r>
              <a:rPr lang="ga-IE" sz="2000" dirty="0" smtClean="0">
                <a:solidFill>
                  <a:schemeClr val="tx1"/>
                </a:solidFill>
                <a:latin typeface="Tw Cen MT" panose="020B0602020104020603" pitchFamily="34" charset="0"/>
              </a:rPr>
              <a:t> Ní Fhearghail </a:t>
            </a:r>
            <a:br>
              <a:rPr lang="ga-IE"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atá ann. </a:t>
            </a:r>
            <a:r>
              <a:rPr lang="en-US" sz="2000" dirty="0" err="1" smtClean="0">
                <a:solidFill>
                  <a:schemeClr val="tx1"/>
                </a:solidFill>
                <a:latin typeface="Tw Cen MT" panose="020B0602020104020603" pitchFamily="34" charset="0"/>
              </a:rPr>
              <a:t>Bhí</a:t>
            </a:r>
            <a:r>
              <a:rPr lang="ga-IE" sz="2000" dirty="0" smtClean="0">
                <a:solidFill>
                  <a:schemeClr val="tx1"/>
                </a:solidFill>
                <a:latin typeface="Tw Cen MT" panose="020B0602020104020603" pitchFamily="34" charset="0"/>
              </a:rPr>
              <a:t> sí ina ball de Chumann na mBan. Chaith sí seachtain na </a:t>
            </a:r>
            <a:r>
              <a:rPr lang="ga-IE" sz="2000" dirty="0">
                <a:solidFill>
                  <a:schemeClr val="tx1"/>
                </a:solidFill>
                <a:latin typeface="Tw Cen MT" panose="020B0602020104020603" pitchFamily="34" charset="0"/>
              </a:rPr>
              <a:t>Cásca in Ard-Oifig </a:t>
            </a:r>
            <a:r>
              <a:rPr lang="ga-IE" sz="2000" dirty="0" smtClean="0">
                <a:solidFill>
                  <a:schemeClr val="tx1"/>
                </a:solidFill>
                <a:latin typeface="Tw Cen MT" panose="020B0602020104020603" pitchFamily="34" charset="0"/>
              </a:rPr>
              <a:t>an </a:t>
            </a:r>
            <a:r>
              <a:rPr lang="ga-IE" sz="2000" dirty="0">
                <a:solidFill>
                  <a:schemeClr val="tx1"/>
                </a:solidFill>
                <a:latin typeface="Tw Cen MT" panose="020B0602020104020603" pitchFamily="34" charset="0"/>
              </a:rPr>
              <a:t>Phoist </a:t>
            </a:r>
            <a:r>
              <a:rPr lang="ga-IE" sz="2000" dirty="0" smtClean="0">
                <a:solidFill>
                  <a:schemeClr val="tx1"/>
                </a:solidFill>
                <a:latin typeface="Tw Cen MT" panose="020B0602020104020603" pitchFamily="34" charset="0"/>
              </a:rPr>
              <a:t>agus d’iompair</a:t>
            </a:r>
            <a:r>
              <a:rPr lang="en-US" sz="2000" dirty="0" smtClean="0">
                <a:solidFill>
                  <a:schemeClr val="tx1"/>
                </a:solidFill>
                <a:latin typeface="Tw Cen MT" panose="020B0602020104020603" pitchFamily="34" charset="0"/>
              </a:rPr>
              <a:t> </a:t>
            </a:r>
            <a:r>
              <a:rPr lang="en-US" sz="2000" dirty="0" err="1" smtClean="0">
                <a:solidFill>
                  <a:schemeClr val="tx1"/>
                </a:solidFill>
                <a:latin typeface="Tw Cen MT" panose="020B0602020104020603" pitchFamily="34" charset="0"/>
              </a:rPr>
              <a:t>sí</a:t>
            </a:r>
            <a:r>
              <a:rPr lang="ga-IE" sz="2000" dirty="0" smtClean="0">
                <a:solidFill>
                  <a:schemeClr val="tx1"/>
                </a:solidFill>
                <a:latin typeface="Tw Cen MT" panose="020B0602020104020603" pitchFamily="34" charset="0"/>
              </a:rPr>
              <a:t> teachtaireachtaí idir an </a:t>
            </a:r>
            <a:r>
              <a:rPr lang="ga-IE" sz="2000" dirty="0" err="1" smtClean="0">
                <a:solidFill>
                  <a:schemeClr val="tx1"/>
                </a:solidFill>
                <a:latin typeface="Tw Cen MT" panose="020B0602020104020603" pitchFamily="34" charset="0"/>
              </a:rPr>
              <a:t>Piarsach</a:t>
            </a:r>
            <a:r>
              <a:rPr lang="ga-IE" sz="2000" dirty="0" smtClean="0">
                <a:solidFill>
                  <a:schemeClr val="tx1"/>
                </a:solidFill>
                <a:latin typeface="Tw Cen MT" panose="020B0602020104020603" pitchFamily="34" charset="0"/>
              </a:rPr>
              <a:t> agus</a:t>
            </a:r>
            <a:r>
              <a:rPr lang="en-US" sz="2000" dirty="0" smtClean="0">
                <a:solidFill>
                  <a:schemeClr val="tx1"/>
                </a:solidFill>
                <a:latin typeface="Tw Cen MT" panose="020B0602020104020603" pitchFamily="34" charset="0"/>
              </a:rPr>
              <a:t> an</a:t>
            </a:r>
            <a:r>
              <a:rPr lang="ga-IE" sz="2000" dirty="0" smtClean="0">
                <a:solidFill>
                  <a:schemeClr val="tx1"/>
                </a:solidFill>
                <a:latin typeface="Tw Cen MT" panose="020B0602020104020603" pitchFamily="34" charset="0"/>
              </a:rPr>
              <a:t> Ginearál </a:t>
            </a:r>
            <a:r>
              <a:rPr lang="ga-IE" sz="2000" dirty="0" err="1" smtClean="0">
                <a:solidFill>
                  <a:schemeClr val="tx1"/>
                </a:solidFill>
                <a:latin typeface="Tw Cen MT" panose="020B0602020104020603" pitchFamily="34" charset="0"/>
              </a:rPr>
              <a:t>Lowe</a:t>
            </a:r>
            <a:r>
              <a:rPr lang="ga-IE" sz="2000" dirty="0">
                <a:solidFill>
                  <a:schemeClr val="tx1"/>
                </a:solidFill>
                <a:latin typeface="Tw Cen MT" panose="020B0602020104020603" pitchFamily="34" charset="0"/>
              </a:rPr>
              <a:t>.</a:t>
            </a:r>
            <a:endParaRPr lang="ga-IE" sz="2200" dirty="0" smtClean="0">
              <a:solidFill>
                <a:schemeClr val="tx1"/>
              </a:solidFill>
              <a:latin typeface="Tw Cen MT" panose="020B0602020104020603"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566" y="1295301"/>
            <a:ext cx="3467071" cy="4910866"/>
          </a:xfrm>
          <a:prstGeom prst="rect">
            <a:avLst/>
          </a:prstGeom>
        </p:spPr>
      </p:pic>
      <p:sp>
        <p:nvSpPr>
          <p:cNvPr id="12" name="Title 2"/>
          <p:cNvSpPr txBox="1">
            <a:spLocks/>
          </p:cNvSpPr>
          <p:nvPr/>
        </p:nvSpPr>
        <p:spPr>
          <a:xfrm>
            <a:off x="901566" y="69710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Teip ar an Éirí Amach </a:t>
            </a:r>
            <a:endParaRPr lang="ga-IE" sz="4000" dirty="0">
              <a:latin typeface="Britannic Bold" panose="020B0903060703020204" pitchFamily="34" charset="0"/>
            </a:endParaRPr>
          </a:p>
        </p:txBody>
      </p:sp>
      <p:sp>
        <p:nvSpPr>
          <p:cNvPr id="7" name="Bosca téacs 2"/>
          <p:cNvSpPr txBox="1"/>
          <p:nvPr/>
        </p:nvSpPr>
        <p:spPr>
          <a:xfrm rot="16200000">
            <a:off x="-837586" y="4224109"/>
            <a:ext cx="3478306" cy="215444"/>
          </a:xfrm>
          <a:prstGeom prst="rect">
            <a:avLst/>
          </a:prstGeom>
          <a:noFill/>
        </p:spPr>
        <p:txBody>
          <a:bodyPr wrap="square" rtlCol="0">
            <a:spAutoFit/>
          </a:bodyPr>
          <a:lstStyle/>
          <a:p>
            <a:r>
              <a:rPr lang="ga-IE" sz="800" dirty="0" smtClean="0"/>
              <a:t>Le caoinchead ó Leabharlann Náisiúnta na hÉireann.</a:t>
            </a:r>
            <a:endParaRPr lang="ga-IE" sz="800" dirty="0"/>
          </a:p>
        </p:txBody>
      </p:sp>
    </p:spTree>
    <p:extLst>
      <p:ext uri="{BB962C8B-B14F-4D97-AF65-F5344CB8AC3E}">
        <p14:creationId xmlns:p14="http://schemas.microsoft.com/office/powerpoint/2010/main" val="3013312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50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https://www.irishcentral.com/roots/history/gunrunners-and-front-line-fighters-the-women-of-the-1916-rising</a:t>
            </a:r>
            <a:endParaRPr lang="ga-IE" dirty="0"/>
          </a:p>
        </p:txBody>
      </p:sp>
      <p:sp>
        <p:nvSpPr>
          <p:cNvPr id="13" name="Rounded Rectangle 12"/>
          <p:cNvSpPr/>
          <p:nvPr/>
        </p:nvSpPr>
        <p:spPr>
          <a:xfrm>
            <a:off x="5845783" y="1409504"/>
            <a:ext cx="5741551" cy="481452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192088">
              <a:buFont typeface="Arial" panose="020B0604020202020204" pitchFamily="34" charset="0"/>
              <a:buChar char="•"/>
            </a:pPr>
            <a:r>
              <a:rPr lang="ga-IE" sz="2000" dirty="0" smtClean="0">
                <a:solidFill>
                  <a:schemeClr val="tx1"/>
                </a:solidFill>
                <a:latin typeface="Tw Cen MT" panose="020B0602020104020603" pitchFamily="34" charset="0"/>
              </a:rPr>
              <a:t>Fuair beagnach 500 duine bás agus gortaíodh </a:t>
            </a:r>
            <a:br>
              <a:rPr lang="ga-IE"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os cionn 2000 duine ar fad le linn na troda. </a:t>
            </a:r>
          </a:p>
          <a:p>
            <a:pPr marL="285750" indent="-192088">
              <a:buFont typeface="Arial" panose="020B0604020202020204" pitchFamily="34" charset="0"/>
              <a:buChar char="•"/>
            </a:pPr>
            <a:r>
              <a:rPr lang="ga-IE" sz="2000" dirty="0" smtClean="0">
                <a:solidFill>
                  <a:schemeClr val="tx1"/>
                </a:solidFill>
                <a:latin typeface="Tw Cen MT" panose="020B0602020104020603" pitchFamily="34" charset="0"/>
              </a:rPr>
              <a:t>Gabhadh breis is 3400 duine tar éis na troda agus cuireadh cuid acu i bpríosún sa Bhreatain.</a:t>
            </a:r>
          </a:p>
          <a:p>
            <a:pPr marL="285750" indent="-192088">
              <a:buFont typeface="Arial" panose="020B0604020202020204" pitchFamily="34" charset="0"/>
              <a:buChar char="•"/>
            </a:pPr>
            <a:r>
              <a:rPr lang="ga-IE" sz="2000" dirty="0" smtClean="0">
                <a:solidFill>
                  <a:schemeClr val="tx1"/>
                </a:solidFill>
                <a:latin typeface="Tw Cen MT" panose="020B0602020104020603" pitchFamily="34" charset="0"/>
              </a:rPr>
              <a:t>Cuireadh ceithre dhuine dhéag de na reibiliúnaigh chun báis i </a:t>
            </a:r>
            <a:r>
              <a:rPr lang="ga-IE" sz="2000" dirty="0" err="1" smtClean="0">
                <a:solidFill>
                  <a:schemeClr val="tx1"/>
                </a:solidFill>
                <a:latin typeface="Tw Cen MT" panose="020B0602020104020603" pitchFamily="34" charset="0"/>
              </a:rPr>
              <a:t>bPríosún</a:t>
            </a:r>
            <a:r>
              <a:rPr lang="ga-IE" sz="2000" dirty="0" smtClean="0">
                <a:solidFill>
                  <a:schemeClr val="tx1"/>
                </a:solidFill>
                <a:latin typeface="Tw Cen MT" panose="020B0602020104020603" pitchFamily="34" charset="0"/>
              </a:rPr>
              <a:t> Chill Mhaighneann. Ina measc bhí an seachtar a shínigh Forógra na Poblachta. </a:t>
            </a:r>
          </a:p>
          <a:p>
            <a:pPr marL="285750" indent="-192088">
              <a:buFont typeface="Arial" panose="020B0604020202020204" pitchFamily="34" charset="0"/>
              <a:buChar char="•"/>
            </a:pPr>
            <a:r>
              <a:rPr lang="ga-IE" sz="2000" dirty="0" smtClean="0">
                <a:solidFill>
                  <a:schemeClr val="tx1"/>
                </a:solidFill>
                <a:latin typeface="Tw Cen MT" panose="020B0602020104020603" pitchFamily="34" charset="0"/>
              </a:rPr>
              <a:t>Bhí Séamas Ó Conghaile gonta agus ceanglaíodh de chathaoir é sular lámhachadh é. </a:t>
            </a:r>
          </a:p>
          <a:p>
            <a:pPr marL="285750" indent="-192088">
              <a:buFont typeface="Arial" panose="020B0604020202020204" pitchFamily="34" charset="0"/>
              <a:buChar char="•"/>
            </a:pPr>
            <a:r>
              <a:rPr lang="ga-IE" sz="2000" dirty="0" smtClean="0">
                <a:solidFill>
                  <a:schemeClr val="tx1"/>
                </a:solidFill>
                <a:latin typeface="Tw Cen MT" panose="020B0602020104020603" pitchFamily="34" charset="0"/>
              </a:rPr>
              <a:t>Cuireadh Ruairí Mac Easmainn chun báis i Londain agus cuireadh fear darbh ainm Tomás Ceant chun báis i gCorcaigh as an mbaint a bhí acu leis an Éirí Amach.</a:t>
            </a:r>
          </a:p>
          <a:p>
            <a:pPr marL="285750" indent="-192088">
              <a:buFont typeface="Arial" panose="020B0604020202020204" pitchFamily="34" charset="0"/>
              <a:buChar char="•"/>
            </a:pPr>
            <a:r>
              <a:rPr lang="ga-IE" sz="2000" dirty="0" smtClean="0">
                <a:solidFill>
                  <a:schemeClr val="tx1"/>
                </a:solidFill>
                <a:latin typeface="Tw Cen MT" panose="020B0602020104020603" pitchFamily="34" charset="0"/>
              </a:rPr>
              <a:t>Ba í an Chuntaois </a:t>
            </a:r>
            <a:r>
              <a:rPr lang="ga-IE" sz="2000" dirty="0" err="1" smtClean="0">
                <a:solidFill>
                  <a:schemeClr val="tx1"/>
                </a:solidFill>
                <a:latin typeface="Tw Cen MT" panose="020B0602020104020603" pitchFamily="34" charset="0"/>
              </a:rPr>
              <a:t>Markievicz</a:t>
            </a:r>
            <a:r>
              <a:rPr lang="ga-IE" sz="2000" dirty="0" smtClean="0">
                <a:solidFill>
                  <a:schemeClr val="tx1"/>
                </a:solidFill>
                <a:latin typeface="Tw Cen MT" panose="020B0602020104020603" pitchFamily="34" charset="0"/>
              </a:rPr>
              <a:t> an t-aon bhean </a:t>
            </a:r>
            <a:br>
              <a:rPr lang="ga-IE"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ar tugadh breith bháis uirthi ach sa deireadh rinneadh príosúnacht saoil den bhreith bháis sin.</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01562" y="1838277"/>
            <a:ext cx="4653195" cy="310171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901566" y="4939993"/>
            <a:ext cx="4653195" cy="638029"/>
          </a:xfrm>
          <a:prstGeom prst="roundRect">
            <a:avLst>
              <a:gd name="adj" fmla="val 134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3662"/>
            <a:r>
              <a:rPr lang="ga-IE" sz="1600" dirty="0" smtClean="0">
                <a:solidFill>
                  <a:schemeClr val="tx1"/>
                </a:solidFill>
              </a:rPr>
              <a:t>Seo thuas an clós i </a:t>
            </a:r>
            <a:r>
              <a:rPr lang="ga-IE" sz="1600" dirty="0" err="1" smtClean="0">
                <a:solidFill>
                  <a:schemeClr val="tx1"/>
                </a:solidFill>
              </a:rPr>
              <a:t>bPríosún</a:t>
            </a:r>
            <a:r>
              <a:rPr lang="ga-IE" sz="1600" dirty="0" smtClean="0">
                <a:solidFill>
                  <a:schemeClr val="tx1"/>
                </a:solidFill>
              </a:rPr>
              <a:t> Chill Mhaighneann, Baile Átha Cliath, inar cuireadh na reibiliúnaigh chun báis.</a:t>
            </a:r>
            <a:endParaRPr lang="ga-IE" sz="1600" dirty="0">
              <a:solidFill>
                <a:schemeClr val="tx1"/>
              </a:solidFill>
            </a:endParaRPr>
          </a:p>
        </p:txBody>
      </p:sp>
      <p:sp>
        <p:nvSpPr>
          <p:cNvPr id="9" name="Title 2"/>
          <p:cNvSpPr txBox="1">
            <a:spLocks/>
          </p:cNvSpPr>
          <p:nvPr/>
        </p:nvSpPr>
        <p:spPr>
          <a:xfrm>
            <a:off x="901566" y="69710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Tar éis an Éirí Amach</a:t>
            </a:r>
            <a:endParaRPr lang="ga-IE" sz="4000" dirty="0">
              <a:latin typeface="Britannic Bold" panose="020B0903060703020204" pitchFamily="34" charset="0"/>
            </a:endParaRPr>
          </a:p>
        </p:txBody>
      </p:sp>
    </p:spTree>
    <p:extLst>
      <p:ext uri="{BB962C8B-B14F-4D97-AF65-F5344CB8AC3E}">
        <p14:creationId xmlns:p14="http://schemas.microsoft.com/office/powerpoint/2010/main" val="3953248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arn(inVertical)">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285" b="12951"/>
          <a:stretch/>
        </p:blipFill>
        <p:spPr bwMode="auto">
          <a:xfrm>
            <a:off x="540260" y="557187"/>
            <a:ext cx="11153105" cy="5781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0260" y="557187"/>
            <a:ext cx="11153105" cy="5781249"/>
          </a:xfrm>
          <a:prstGeom prst="rect">
            <a:avLst/>
          </a:prstGeom>
          <a:solidFill>
            <a:srgbClr val="FFFFFF">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1503664" y="1517542"/>
            <a:ext cx="9226296" cy="353170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355600" indent="-261938">
              <a:buFont typeface="Arial" panose="020B0604020202020204" pitchFamily="34" charset="0"/>
              <a:buChar char="•"/>
            </a:pPr>
            <a:r>
              <a:rPr lang="ga-IE" sz="2600" dirty="0" smtClean="0">
                <a:solidFill>
                  <a:schemeClr val="tx1"/>
                </a:solidFill>
                <a:latin typeface="Tw Cen MT" panose="020B0602020104020603" pitchFamily="34" charset="0"/>
              </a:rPr>
              <a:t>Bhí an-fhearg ar mhuintir Bhaile Átha Cliath leis na reibiliúnaigh </a:t>
            </a:r>
            <a:br>
              <a:rPr lang="ga-IE" sz="2600" dirty="0" smtClean="0">
                <a:solidFill>
                  <a:schemeClr val="tx1"/>
                </a:solidFill>
                <a:latin typeface="Tw Cen MT" panose="020B0602020104020603" pitchFamily="34" charset="0"/>
              </a:rPr>
            </a:br>
            <a:r>
              <a:rPr lang="ga-IE" sz="2600" dirty="0" smtClean="0">
                <a:solidFill>
                  <a:schemeClr val="tx1"/>
                </a:solidFill>
                <a:latin typeface="Tw Cen MT" panose="020B0602020104020603" pitchFamily="34" charset="0"/>
              </a:rPr>
              <a:t>i dtosach báire. Chuir an marú, an scrios agus an dífhostaíocht </a:t>
            </a:r>
            <a:br>
              <a:rPr lang="ga-IE" sz="2600" dirty="0" smtClean="0">
                <a:solidFill>
                  <a:schemeClr val="tx1"/>
                </a:solidFill>
                <a:latin typeface="Tw Cen MT" panose="020B0602020104020603" pitchFamily="34" charset="0"/>
              </a:rPr>
            </a:br>
            <a:r>
              <a:rPr lang="ga-IE" sz="2600" dirty="0" smtClean="0">
                <a:solidFill>
                  <a:schemeClr val="tx1"/>
                </a:solidFill>
                <a:latin typeface="Tw Cen MT" panose="020B0602020104020603" pitchFamily="34" charset="0"/>
              </a:rPr>
              <a:t>a tharla de bharr an Éirí Amach isteach orthu go mór. </a:t>
            </a:r>
          </a:p>
          <a:p>
            <a:pPr marL="355600" indent="-261938">
              <a:buFont typeface="Arial" panose="020B0604020202020204" pitchFamily="34" charset="0"/>
              <a:buChar char="•"/>
            </a:pPr>
            <a:r>
              <a:rPr lang="ga-IE" sz="2600" dirty="0" smtClean="0">
                <a:solidFill>
                  <a:schemeClr val="tx1"/>
                </a:solidFill>
                <a:latin typeface="Tw Cen MT" panose="020B0602020104020603" pitchFamily="34" charset="0"/>
              </a:rPr>
              <a:t>Ach tháinig athrú ar mheon an phobail de réir a chéile. Chuaigh sé i gcion orthu go mór nuair a cuireadh na reibiliúnaigh chun báis. Chuir lámhach Shéamais Uí Chonghaile, </a:t>
            </a:r>
            <a:r>
              <a:rPr lang="ga-IE" sz="2600" dirty="0">
                <a:solidFill>
                  <a:schemeClr val="tx1"/>
                </a:solidFill>
                <a:latin typeface="Tw Cen MT" panose="020B0602020104020603" pitchFamily="34" charset="0"/>
              </a:rPr>
              <a:t>go </a:t>
            </a:r>
            <a:r>
              <a:rPr lang="ga-IE" sz="2600" dirty="0" smtClean="0">
                <a:solidFill>
                  <a:schemeClr val="tx1"/>
                </a:solidFill>
                <a:latin typeface="Tw Cen MT" panose="020B0602020104020603" pitchFamily="34" charset="0"/>
              </a:rPr>
              <a:t>háirithe,</a:t>
            </a:r>
            <a:r>
              <a:rPr lang="en-IE" sz="2600" dirty="0" smtClean="0">
                <a:solidFill>
                  <a:schemeClr val="tx1"/>
                </a:solidFill>
                <a:latin typeface="Tw Cen MT" panose="020B0602020104020603" pitchFamily="34" charset="0"/>
              </a:rPr>
              <a:t> </a:t>
            </a:r>
            <a:r>
              <a:rPr lang="ga-IE" sz="2600" dirty="0" smtClean="0">
                <a:solidFill>
                  <a:schemeClr val="tx1"/>
                </a:solidFill>
                <a:latin typeface="Tw Cen MT" panose="020B0602020104020603" pitchFamily="34" charset="0"/>
              </a:rPr>
              <a:t>alltacht ar an bpobal</a:t>
            </a:r>
            <a:r>
              <a:rPr lang="en-IE" sz="2600" dirty="0" smtClean="0">
                <a:solidFill>
                  <a:schemeClr val="tx1"/>
                </a:solidFill>
                <a:latin typeface="Tw Cen MT" panose="020B0602020104020603" pitchFamily="34" charset="0"/>
              </a:rPr>
              <a:t> </a:t>
            </a:r>
            <a:r>
              <a:rPr lang="ga-IE" sz="2600" dirty="0" smtClean="0">
                <a:solidFill>
                  <a:schemeClr val="tx1"/>
                </a:solidFill>
                <a:latin typeface="Tw Cen MT" panose="020B0602020104020603" pitchFamily="34" charset="0"/>
              </a:rPr>
              <a:t>i gcoitinne. Bhí na ceannairí a cuireadh chun báis ina laochra ag an bpobal as sin amach.</a:t>
            </a:r>
          </a:p>
        </p:txBody>
      </p:sp>
      <p:sp>
        <p:nvSpPr>
          <p:cNvPr id="6" name="Title 2"/>
          <p:cNvSpPr txBox="1">
            <a:spLocks/>
          </p:cNvSpPr>
          <p:nvPr/>
        </p:nvSpPr>
        <p:spPr>
          <a:xfrm>
            <a:off x="901566" y="69710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latin typeface="Britannic Bold" panose="020B0903060703020204" pitchFamily="34" charset="0"/>
              </a:rPr>
              <a:t>Tar </a:t>
            </a:r>
            <a:r>
              <a:rPr lang="ga-IE" sz="4000" dirty="0">
                <a:latin typeface="Britannic Bold" panose="020B0903060703020204" pitchFamily="34" charset="0"/>
              </a:rPr>
              <a:t>éis an Éirí </a:t>
            </a:r>
            <a:r>
              <a:rPr lang="ga-IE" sz="4000" dirty="0" smtClean="0">
                <a:latin typeface="Britannic Bold" panose="020B0903060703020204" pitchFamily="34" charset="0"/>
              </a:rPr>
              <a:t>Amach</a:t>
            </a:r>
            <a:endParaRPr lang="ga-IE" sz="4000" dirty="0">
              <a:latin typeface="Britannic Bold" panose="020B0903060703020204" pitchFamily="34" charset="0"/>
            </a:endParaRPr>
          </a:p>
        </p:txBody>
      </p:sp>
      <p:sp>
        <p:nvSpPr>
          <p:cNvPr id="7" name="TextBox 17"/>
          <p:cNvSpPr txBox="1"/>
          <p:nvPr/>
        </p:nvSpPr>
        <p:spPr>
          <a:xfrm rot="21120379">
            <a:off x="5920331" y="5239918"/>
            <a:ext cx="5904000" cy="1015663"/>
          </a:xfrm>
          <a:prstGeom prst="rect">
            <a:avLst/>
          </a:prstGeom>
          <a:solidFill>
            <a:schemeClr val="accent3"/>
          </a:solidFill>
          <a:ln>
            <a:solidFill>
              <a:schemeClr val="tx1"/>
            </a:solidFill>
          </a:ln>
        </p:spPr>
        <p:txBody>
          <a:bodyPr wrap="square" rtlCol="0">
            <a:spAutoFit/>
          </a:bodyPr>
          <a:lstStyle/>
          <a:p>
            <a:r>
              <a:rPr lang="ga-IE" sz="2000" dirty="0" smtClean="0">
                <a:latin typeface="Arial" panose="020B0604020202020204" pitchFamily="34" charset="0"/>
                <a:cs typeface="Arial" panose="020B0604020202020204" pitchFamily="34" charset="0"/>
              </a:rPr>
              <a:t>Cliceáil</a:t>
            </a:r>
            <a:r>
              <a:rPr lang="en-IE" sz="2000" dirty="0" smtClean="0">
                <a:latin typeface="Arial" panose="020B0604020202020204" pitchFamily="34" charset="0"/>
                <a:cs typeface="Arial" panose="020B0604020202020204" pitchFamily="34" charset="0"/>
              </a:rPr>
              <a:t> </a:t>
            </a:r>
            <a:r>
              <a:rPr lang="ga-IE" sz="2000" dirty="0" smtClean="0">
                <a:latin typeface="Arial" panose="020B0604020202020204" pitchFamily="34" charset="0"/>
                <a:cs typeface="Arial" panose="020B0604020202020204" pitchFamily="34" charset="0"/>
              </a:rPr>
              <a:t>ar an nasc thíos chun féachaint ar fhíseán </a:t>
            </a:r>
            <a:br>
              <a:rPr lang="ga-IE" sz="2000" dirty="0" smtClean="0">
                <a:latin typeface="Arial" panose="020B0604020202020204" pitchFamily="34" charset="0"/>
                <a:cs typeface="Arial" panose="020B0604020202020204" pitchFamily="34" charset="0"/>
              </a:rPr>
            </a:br>
            <a:r>
              <a:rPr lang="ga-IE" sz="2000" dirty="0" smtClean="0">
                <a:latin typeface="Arial" panose="020B0604020202020204" pitchFamily="34" charset="0"/>
                <a:cs typeface="Arial" panose="020B0604020202020204" pitchFamily="34" charset="0"/>
              </a:rPr>
              <a:t>faoi na ceannairí a cuireadh chun báis:</a:t>
            </a:r>
            <a:br>
              <a:rPr lang="ga-IE"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hlinkClick r:id="rId3"/>
              </a:rPr>
              <a:t>https</a:t>
            </a:r>
            <a:r>
              <a:rPr lang="en-GB" sz="2000" dirty="0">
                <a:latin typeface="Arial" panose="020B0604020202020204" pitchFamily="34" charset="0"/>
                <a:cs typeface="Arial" panose="020B0604020202020204" pitchFamily="34" charset="0"/>
                <a:hlinkClick r:id="rId3"/>
              </a:rPr>
              <a:t>://</a:t>
            </a:r>
            <a:r>
              <a:rPr lang="en-GB" sz="2000" dirty="0" smtClean="0">
                <a:latin typeface="Arial" panose="020B0604020202020204" pitchFamily="34" charset="0"/>
                <a:cs typeface="Arial" panose="020B0604020202020204" pitchFamily="34" charset="0"/>
                <a:hlinkClick r:id="rId3"/>
              </a:rPr>
              <a:t>www.youtube.com/watch?v=U1g1X7Q_Cp4</a:t>
            </a:r>
            <a:endParaRPr lang="en-GB"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213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Group 56"/>
          <p:cNvGraphicFramePr>
            <a:graphicFrameLocks noGrp="1"/>
          </p:cNvGraphicFramePr>
          <p:nvPr>
            <p:extLst>
              <p:ext uri="{D42A27DB-BD31-4B8C-83A1-F6EECF244321}">
                <p14:modId xmlns:p14="http://schemas.microsoft.com/office/powerpoint/2010/main" val="37173789"/>
              </p:ext>
            </p:extLst>
          </p:nvPr>
        </p:nvGraphicFramePr>
        <p:xfrm>
          <a:off x="908317" y="1220181"/>
          <a:ext cx="10416990" cy="5031614"/>
        </p:xfrm>
        <a:graphic>
          <a:graphicData uri="http://schemas.openxmlformats.org/drawingml/2006/table">
            <a:tbl>
              <a:tblPr/>
              <a:tblGrid>
                <a:gridCol w="7597665"/>
                <a:gridCol w="995056"/>
                <a:gridCol w="1824269"/>
              </a:tblGrid>
              <a:tr h="5718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dirty="0" smtClean="0">
                          <a:ln>
                            <a:noFill/>
                          </a:ln>
                          <a:solidFill>
                            <a:schemeClr val="tx1"/>
                          </a:solidFill>
                          <a:effectLst/>
                          <a:latin typeface="Berlin Sans FB" panose="020E0602020502020306" pitchFamily="34" charset="0"/>
                          <a:cs typeface="Times New Roman" pitchFamily="18" charset="0"/>
                        </a:rPr>
                        <a:t>Ráiteas</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dirty="0" smtClean="0">
                          <a:ln>
                            <a:noFill/>
                          </a:ln>
                          <a:solidFill>
                            <a:schemeClr val="tx1"/>
                          </a:solidFill>
                          <a:effectLst/>
                          <a:latin typeface="Berlin Sans FB" panose="020E0602020502020306" pitchFamily="34" charset="0"/>
                          <a:cs typeface="Times New Roman" pitchFamily="18" charset="0"/>
                        </a:rPr>
                        <a:t>Fíor </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dirty="0" smtClean="0">
                          <a:ln>
                            <a:noFill/>
                          </a:ln>
                          <a:solidFill>
                            <a:schemeClr val="tx1"/>
                          </a:solidFill>
                          <a:effectLst/>
                          <a:latin typeface="Berlin Sans FB" panose="020E0602020502020306" pitchFamily="34" charset="0"/>
                          <a:cs typeface="Times New Roman" pitchFamily="18" charset="0"/>
                        </a:rPr>
                        <a:t>Bréagach</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200" noProof="0" dirty="0" smtClean="0">
                          <a:solidFill>
                            <a:schemeClr val="tx1"/>
                          </a:solidFill>
                          <a:latin typeface="Tw Cen MT" panose="020B0602020104020603" pitchFamily="34" charset="0"/>
                        </a:rPr>
                        <a:t>Bhí </a:t>
                      </a:r>
                      <a:r>
                        <a:rPr lang="ga-IE" sz="2200" b="0" noProof="0" dirty="0" smtClean="0">
                          <a:solidFill>
                            <a:schemeClr val="tx1"/>
                          </a:solidFill>
                          <a:latin typeface="Tw Cen MT" panose="020B0602020104020603" pitchFamily="34" charset="0"/>
                        </a:rPr>
                        <a:t>Pádraig Mac Piarais </a:t>
                      </a:r>
                      <a:r>
                        <a:rPr lang="ga-IE" sz="2200" noProof="0" dirty="0" smtClean="0">
                          <a:solidFill>
                            <a:schemeClr val="tx1"/>
                          </a:solidFill>
                          <a:latin typeface="Tw Cen MT" panose="020B0602020104020603" pitchFamily="34" charset="0"/>
                        </a:rPr>
                        <a:t>ina bhall de Bhráithreachas Phoblacht </a:t>
                      </a:r>
                      <a:br>
                        <a:rPr lang="ga-IE" sz="2200" noProof="0" dirty="0" smtClean="0">
                          <a:solidFill>
                            <a:schemeClr val="tx1"/>
                          </a:solidFill>
                          <a:latin typeface="Tw Cen MT" panose="020B0602020104020603" pitchFamily="34" charset="0"/>
                        </a:rPr>
                      </a:br>
                      <a:r>
                        <a:rPr lang="ga-IE" sz="2200" noProof="0" dirty="0" smtClean="0">
                          <a:solidFill>
                            <a:schemeClr val="tx1"/>
                          </a:solidFill>
                          <a:latin typeface="Tw Cen MT" panose="020B0602020104020603" pitchFamily="34" charset="0"/>
                        </a:rPr>
                        <a:t>na hÉireann. </a:t>
                      </a:r>
                      <a:endParaRPr lang="ga-IE" sz="2200" noProof="0" dirty="0" smtClean="0">
                        <a:solidFill>
                          <a:srgbClr val="000000"/>
                        </a:solidFill>
                        <a:latin typeface="Tw Cen MT" panose="020B0602020104020603" pitchFamily="34"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99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200" noProof="0" dirty="0" smtClean="0">
                          <a:solidFill>
                            <a:schemeClr val="tx1"/>
                          </a:solidFill>
                          <a:latin typeface="Tw Cen MT" panose="020B0602020104020603" pitchFamily="34" charset="0"/>
                        </a:rPr>
                        <a:t>Bunaíodh</a:t>
                      </a:r>
                      <a:r>
                        <a:rPr lang="en-IE" sz="2200" noProof="0" dirty="0" smtClean="0">
                          <a:solidFill>
                            <a:schemeClr val="tx1"/>
                          </a:solidFill>
                          <a:latin typeface="Tw Cen MT" panose="020B0602020104020603" pitchFamily="34" charset="0"/>
                        </a:rPr>
                        <a:t> </a:t>
                      </a:r>
                      <a:r>
                        <a:rPr lang="ga-IE" sz="2200" noProof="0" dirty="0" smtClean="0">
                          <a:solidFill>
                            <a:schemeClr val="tx1"/>
                          </a:solidFill>
                          <a:latin typeface="Tw Cen MT" panose="020B0602020104020603" pitchFamily="34" charset="0"/>
                        </a:rPr>
                        <a:t>Arm Cathartha na hÉireann sa bhliain 1913. </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200" noProof="0" dirty="0" smtClean="0">
                          <a:latin typeface="Tw Cen MT" panose="020B0602020104020603" pitchFamily="34" charset="0"/>
                        </a:rPr>
                        <a:t>Bhí gunnaí ar an </a:t>
                      </a:r>
                      <a:r>
                        <a:rPr lang="ga-IE" sz="2200" i="1" noProof="0" dirty="0" err="1" smtClean="0">
                          <a:latin typeface="Tw Cen MT" panose="020B0602020104020603" pitchFamily="34" charset="0"/>
                        </a:rPr>
                        <a:t>Helga</a:t>
                      </a:r>
                      <a:r>
                        <a:rPr lang="ga-IE" sz="2200" noProof="0" dirty="0" smtClean="0">
                          <a:latin typeface="Tw Cen MT" panose="020B0602020104020603" pitchFamily="34" charset="0"/>
                        </a:rPr>
                        <a:t> do</a:t>
                      </a:r>
                      <a:r>
                        <a:rPr lang="en-US" sz="2200" noProof="0" dirty="0" smtClean="0">
                          <a:latin typeface="Tw Cen MT" panose="020B0602020104020603" pitchFamily="34" charset="0"/>
                        </a:rPr>
                        <a:t> </a:t>
                      </a:r>
                      <a:r>
                        <a:rPr lang="ga-IE" sz="2200" noProof="0" dirty="0" smtClean="0">
                          <a:latin typeface="Tw Cen MT" panose="020B0602020104020603" pitchFamily="34" charset="0"/>
                        </a:rPr>
                        <a:t>na reibiliúnaigh. </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altLang="en-US" sz="2200" noProof="0" dirty="0" smtClean="0">
                          <a:solidFill>
                            <a:schemeClr val="tx1"/>
                          </a:solidFill>
                          <a:latin typeface="Tw Cen MT" panose="020B0602020104020603" pitchFamily="34" charset="0"/>
                        </a:rPr>
                        <a:t>Shínigh Eoin</a:t>
                      </a:r>
                      <a:r>
                        <a:rPr lang="ga-IE" altLang="en-US" sz="2200" baseline="0" noProof="0" dirty="0" smtClean="0">
                          <a:solidFill>
                            <a:schemeClr val="tx1"/>
                          </a:solidFill>
                          <a:latin typeface="Tw Cen MT" panose="020B0602020104020603" pitchFamily="34" charset="0"/>
                        </a:rPr>
                        <a:t> Mac Néill Forógra na Poblachta. </a:t>
                      </a:r>
                      <a:endParaRPr lang="ga-IE" sz="2200" noProof="0" dirty="0" smtClean="0">
                        <a:latin typeface="Tw Cen MT" panose="020B0602020104020603" pitchFamily="34"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2200" noProof="0" dirty="0" smtClean="0">
                          <a:latin typeface="Tw Cen MT" panose="020B0602020104020603" pitchFamily="34" charset="0"/>
                        </a:rPr>
                        <a:t>Bhí Ard-Oifig</a:t>
                      </a:r>
                      <a:r>
                        <a:rPr lang="ga-IE" sz="2200" baseline="0" noProof="0" dirty="0" smtClean="0">
                          <a:latin typeface="Tw Cen MT" panose="020B0602020104020603" pitchFamily="34" charset="0"/>
                        </a:rPr>
                        <a:t> an Phoist mar cheanncheathrú</a:t>
                      </a:r>
                      <a:r>
                        <a:rPr lang="en-IE" sz="2200" baseline="0" noProof="0" dirty="0" smtClean="0">
                          <a:latin typeface="Tw Cen MT" panose="020B0602020104020603" pitchFamily="34" charset="0"/>
                        </a:rPr>
                        <a:t> ag</a:t>
                      </a:r>
                      <a:r>
                        <a:rPr lang="ga-IE" sz="2200" baseline="0" noProof="0" dirty="0" smtClean="0">
                          <a:latin typeface="Tw Cen MT" panose="020B0602020104020603" pitchFamily="34" charset="0"/>
                        </a:rPr>
                        <a:t> na reibiliúnaigh </a:t>
                      </a:r>
                      <a:br>
                        <a:rPr lang="ga-IE" sz="2200" baseline="0" noProof="0" dirty="0" smtClean="0">
                          <a:latin typeface="Tw Cen MT" panose="020B0602020104020603" pitchFamily="34" charset="0"/>
                        </a:rPr>
                      </a:br>
                      <a:r>
                        <a:rPr lang="ga-IE" sz="2200" baseline="0" noProof="0" dirty="0" smtClean="0">
                          <a:latin typeface="Tw Cen MT" panose="020B0602020104020603" pitchFamily="34" charset="0"/>
                        </a:rPr>
                        <a:t>i rith an Éirí Amach. </a:t>
                      </a:r>
                      <a:endParaRPr kumimoji="0" lang="ga-IE" sz="22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14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200" noProof="0" dirty="0" smtClean="0">
                          <a:solidFill>
                            <a:schemeClr val="tx1"/>
                          </a:solidFill>
                          <a:latin typeface="Tw Cen MT" panose="020B0602020104020603" pitchFamily="34" charset="0"/>
                        </a:rPr>
                        <a:t>Tugadh breith bháis ar an gCuntaois </a:t>
                      </a:r>
                      <a:r>
                        <a:rPr lang="ga-IE" sz="2200" noProof="0" dirty="0" err="1" smtClean="0">
                          <a:solidFill>
                            <a:schemeClr val="tx1"/>
                          </a:solidFill>
                          <a:latin typeface="Tw Cen MT" panose="020B0602020104020603" pitchFamily="34" charset="0"/>
                        </a:rPr>
                        <a:t>Markievicz</a:t>
                      </a:r>
                      <a:r>
                        <a:rPr lang="ga-IE" sz="2200" noProof="0" dirty="0" smtClean="0">
                          <a:solidFill>
                            <a:schemeClr val="tx1"/>
                          </a:solidFill>
                          <a:latin typeface="Tw Cen MT" panose="020B0602020104020603" pitchFamily="34" charset="0"/>
                        </a:rPr>
                        <a:t>. </a:t>
                      </a:r>
                      <a:endParaRPr lang="ga-IE" sz="2200" noProof="0" dirty="0" smtClean="0">
                        <a:latin typeface="Tw Cen MT" panose="020B0602020104020603" pitchFamily="34"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200" noProof="0" dirty="0" smtClean="0">
                          <a:solidFill>
                            <a:schemeClr val="tx1"/>
                          </a:solidFill>
                          <a:latin typeface="Tw Cen MT" panose="020B0602020104020603" pitchFamily="34" charset="0"/>
                        </a:rPr>
                        <a:t>Cuireadh sé dhuine dhéag de na reibiliúnaigh chun báis </a:t>
                      </a:r>
                      <a:br>
                        <a:rPr lang="ga-IE" sz="2200" noProof="0" dirty="0" smtClean="0">
                          <a:solidFill>
                            <a:schemeClr val="tx1"/>
                          </a:solidFill>
                          <a:latin typeface="Tw Cen MT" panose="020B0602020104020603" pitchFamily="34" charset="0"/>
                        </a:rPr>
                      </a:br>
                      <a:r>
                        <a:rPr lang="ga-IE" sz="2200" noProof="0" dirty="0" smtClean="0">
                          <a:solidFill>
                            <a:schemeClr val="tx1"/>
                          </a:solidFill>
                          <a:latin typeface="Tw Cen MT" panose="020B0602020104020603" pitchFamily="34" charset="0"/>
                        </a:rPr>
                        <a:t>tar éis an Éirí Amach.</a:t>
                      </a:r>
                      <a:endParaRPr lang="ga-IE" sz="2200" noProof="0" dirty="0" smtClean="0">
                        <a:latin typeface="Tw Cen MT" panose="020B0602020104020603" pitchFamily="34"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itle 13"/>
          <p:cNvSpPr>
            <a:spLocks/>
          </p:cNvSpPr>
          <p:nvPr/>
        </p:nvSpPr>
        <p:spPr bwMode="auto">
          <a:xfrm>
            <a:off x="3935507" y="571781"/>
            <a:ext cx="4320988" cy="611560"/>
          </a:xfrm>
          <a:prstGeom prst="rect">
            <a:avLst/>
          </a:prstGeom>
          <a:noFill/>
          <a:ln w="9525">
            <a:noFill/>
            <a:miter lim="800000"/>
            <a:headEnd/>
            <a:tailEnd/>
          </a:ln>
        </p:spPr>
        <p:txBody>
          <a:bodyPr anchor="ctr"/>
          <a:lstStyle/>
          <a:p>
            <a:pPr algn="ctr"/>
            <a:r>
              <a:rPr lang="ga-IE" sz="3200" dirty="0" smtClean="0">
                <a:latin typeface="Berlin Sans FB" panose="020E0602020502020306" pitchFamily="34" charset="0"/>
              </a:rPr>
              <a:t>Fíor nó Bréagach</a:t>
            </a:r>
            <a:r>
              <a:rPr lang="ga-IE" sz="3200" dirty="0">
                <a:latin typeface="Berlin Sans FB" panose="020E0602020502020306" pitchFamily="34" charset="0"/>
              </a:rPr>
              <a:t>?</a:t>
            </a:r>
          </a:p>
        </p:txBody>
      </p:sp>
      <p:pic>
        <p:nvPicPr>
          <p:cNvPr id="7" name="Picture 104" descr="C:\Users\maire\Downloads\maighnéid\40px-Red_check.svg.png"/>
          <p:cNvPicPr>
            <a:picLocks noChangeAspect="1" noChangeArrowheads="1"/>
          </p:cNvPicPr>
          <p:nvPr/>
        </p:nvPicPr>
        <p:blipFill>
          <a:blip r:embed="rId2"/>
          <a:srcRect/>
          <a:stretch>
            <a:fillRect/>
          </a:stretch>
        </p:blipFill>
        <p:spPr bwMode="auto">
          <a:xfrm>
            <a:off x="8737263" y="1941545"/>
            <a:ext cx="515937" cy="457200"/>
          </a:xfrm>
          <a:prstGeom prst="rect">
            <a:avLst/>
          </a:prstGeom>
          <a:noFill/>
          <a:ln w="9525">
            <a:noFill/>
            <a:miter lim="800000"/>
            <a:headEnd/>
            <a:tailEnd/>
          </a:ln>
        </p:spPr>
      </p:pic>
      <p:pic>
        <p:nvPicPr>
          <p:cNvPr id="8" name="Picture 104" descr="C:\Users\maire\Downloads\maighnéid\40px-Red_check.svg.png"/>
          <p:cNvPicPr>
            <a:picLocks noChangeAspect="1" noChangeArrowheads="1"/>
          </p:cNvPicPr>
          <p:nvPr/>
        </p:nvPicPr>
        <p:blipFill>
          <a:blip r:embed="rId2"/>
          <a:srcRect/>
          <a:stretch>
            <a:fillRect/>
          </a:stretch>
        </p:blipFill>
        <p:spPr bwMode="auto">
          <a:xfrm>
            <a:off x="8743559" y="2596172"/>
            <a:ext cx="515937" cy="457200"/>
          </a:xfrm>
          <a:prstGeom prst="rect">
            <a:avLst/>
          </a:prstGeom>
          <a:noFill/>
          <a:ln w="9525">
            <a:noFill/>
            <a:miter lim="800000"/>
            <a:headEnd/>
            <a:tailEnd/>
          </a:ln>
        </p:spPr>
      </p:pic>
      <p:pic>
        <p:nvPicPr>
          <p:cNvPr id="9" name="Picture 104" descr="C:\Users\maire\Downloads\maighnéid\40px-Red_check.svg.png"/>
          <p:cNvPicPr>
            <a:picLocks noChangeAspect="1" noChangeArrowheads="1"/>
          </p:cNvPicPr>
          <p:nvPr/>
        </p:nvPicPr>
        <p:blipFill>
          <a:blip r:embed="rId2"/>
          <a:srcRect/>
          <a:stretch>
            <a:fillRect/>
          </a:stretch>
        </p:blipFill>
        <p:spPr bwMode="auto">
          <a:xfrm>
            <a:off x="10159475" y="3141438"/>
            <a:ext cx="515937" cy="457200"/>
          </a:xfrm>
          <a:prstGeom prst="rect">
            <a:avLst/>
          </a:prstGeom>
          <a:noFill/>
          <a:ln w="9525">
            <a:noFill/>
            <a:miter lim="800000"/>
            <a:headEnd/>
            <a:tailEnd/>
          </a:ln>
        </p:spPr>
      </p:pic>
      <p:pic>
        <p:nvPicPr>
          <p:cNvPr id="10" name="Picture 104" descr="C:\Users\maire\Downloads\maighnéid\40px-Red_check.svg.png"/>
          <p:cNvPicPr>
            <a:picLocks noChangeAspect="1" noChangeArrowheads="1"/>
          </p:cNvPicPr>
          <p:nvPr/>
        </p:nvPicPr>
        <p:blipFill>
          <a:blip r:embed="rId2"/>
          <a:srcRect/>
          <a:stretch>
            <a:fillRect/>
          </a:stretch>
        </p:blipFill>
        <p:spPr bwMode="auto">
          <a:xfrm>
            <a:off x="10159473" y="3704815"/>
            <a:ext cx="515937" cy="457200"/>
          </a:xfrm>
          <a:prstGeom prst="rect">
            <a:avLst/>
          </a:prstGeom>
          <a:noFill/>
          <a:ln w="9525">
            <a:noFill/>
            <a:miter lim="800000"/>
            <a:headEnd/>
            <a:tailEnd/>
          </a:ln>
        </p:spPr>
      </p:pic>
      <p:pic>
        <p:nvPicPr>
          <p:cNvPr id="11" name="Picture 104" descr="C:\Users\maire\Downloads\maighnéid\40px-Red_check.svg.png"/>
          <p:cNvPicPr>
            <a:picLocks noChangeAspect="1" noChangeArrowheads="1"/>
          </p:cNvPicPr>
          <p:nvPr/>
        </p:nvPicPr>
        <p:blipFill>
          <a:blip r:embed="rId2"/>
          <a:srcRect/>
          <a:stretch>
            <a:fillRect/>
          </a:stretch>
        </p:blipFill>
        <p:spPr bwMode="auto">
          <a:xfrm>
            <a:off x="8737261" y="4340945"/>
            <a:ext cx="515937" cy="457200"/>
          </a:xfrm>
          <a:prstGeom prst="rect">
            <a:avLst/>
          </a:prstGeom>
          <a:noFill/>
          <a:ln w="9525">
            <a:noFill/>
            <a:miter lim="800000"/>
            <a:headEnd/>
            <a:tailEnd/>
          </a:ln>
        </p:spPr>
      </p:pic>
      <p:pic>
        <p:nvPicPr>
          <p:cNvPr id="12" name="Picture 104" descr="C:\Users\maire\Downloads\maighnéid\40px-Red_check.svg.png"/>
          <p:cNvPicPr>
            <a:picLocks noChangeAspect="1" noChangeArrowheads="1"/>
          </p:cNvPicPr>
          <p:nvPr/>
        </p:nvPicPr>
        <p:blipFill>
          <a:blip r:embed="rId2"/>
          <a:srcRect/>
          <a:stretch>
            <a:fillRect/>
          </a:stretch>
        </p:blipFill>
        <p:spPr bwMode="auto">
          <a:xfrm>
            <a:off x="8743559" y="4995738"/>
            <a:ext cx="515937" cy="457200"/>
          </a:xfrm>
          <a:prstGeom prst="rect">
            <a:avLst/>
          </a:prstGeom>
          <a:noFill/>
          <a:ln w="9525">
            <a:noFill/>
            <a:miter lim="800000"/>
            <a:headEnd/>
            <a:tailEnd/>
          </a:ln>
        </p:spPr>
      </p:pic>
      <p:pic>
        <p:nvPicPr>
          <p:cNvPr id="13" name="Picture 104" descr="C:\Users\maire\Downloads\maighnéid\40px-Red_check.svg.png"/>
          <p:cNvPicPr>
            <a:picLocks noChangeAspect="1" noChangeArrowheads="1"/>
          </p:cNvPicPr>
          <p:nvPr/>
        </p:nvPicPr>
        <p:blipFill>
          <a:blip r:embed="rId2"/>
          <a:srcRect/>
          <a:stretch>
            <a:fillRect/>
          </a:stretch>
        </p:blipFill>
        <p:spPr bwMode="auto">
          <a:xfrm>
            <a:off x="8737259" y="5620827"/>
            <a:ext cx="515937" cy="457200"/>
          </a:xfrm>
          <a:prstGeom prst="rect">
            <a:avLst/>
          </a:prstGeom>
          <a:noFill/>
          <a:ln w="9525">
            <a:noFill/>
            <a:miter lim="800000"/>
            <a:headEnd/>
            <a:tailEnd/>
          </a:ln>
        </p:spPr>
      </p:pic>
    </p:spTree>
    <p:extLst>
      <p:ext uri="{BB962C8B-B14F-4D97-AF65-F5344CB8AC3E}">
        <p14:creationId xmlns:p14="http://schemas.microsoft.com/office/powerpoint/2010/main" val="415402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8827" y="2529983"/>
            <a:ext cx="10439999" cy="3624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1"/>
          <p:cNvSpPr txBox="1">
            <a:spLocks/>
          </p:cNvSpPr>
          <p:nvPr/>
        </p:nvSpPr>
        <p:spPr>
          <a:xfrm>
            <a:off x="858827" y="903490"/>
            <a:ext cx="10440000" cy="1626493"/>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ga-IE" sz="3200" dirty="0" smtClean="0">
                <a:latin typeface="Tw Cen MT" panose="020B0602020104020603" pitchFamily="34" charset="0"/>
                <a:ea typeface="Calibri"/>
                <a:cs typeface="Times New Roman"/>
              </a:rPr>
              <a:t/>
            </a:r>
            <a:br>
              <a:rPr lang="ga-IE" sz="3200" dirty="0" smtClean="0">
                <a:latin typeface="Tw Cen MT" panose="020B0602020104020603" pitchFamily="34" charset="0"/>
                <a:ea typeface="Calibri"/>
                <a:cs typeface="Times New Roman"/>
              </a:rPr>
            </a:br>
            <a:r>
              <a:rPr lang="ga-IE" sz="3600" dirty="0" smtClean="0">
                <a:latin typeface="Tw Cen MT" panose="020B0602020104020603" pitchFamily="34" charset="0"/>
                <a:ea typeface="Calibri"/>
                <a:cs typeface="Times New Roman"/>
              </a:rPr>
              <a:t>Éirí </a:t>
            </a:r>
            <a:r>
              <a:rPr lang="ga-IE" sz="3600" dirty="0">
                <a:latin typeface="Tw Cen MT" panose="020B0602020104020603" pitchFamily="34" charset="0"/>
                <a:ea typeface="Calibri"/>
                <a:cs typeface="Times New Roman"/>
              </a:rPr>
              <a:t>Amach </a:t>
            </a:r>
            <a:r>
              <a:rPr lang="ga-IE" sz="3600" dirty="0" smtClean="0">
                <a:latin typeface="Tw Cen MT" panose="020B0602020104020603" pitchFamily="34" charset="0"/>
                <a:ea typeface="Calibri"/>
                <a:cs typeface="Times New Roman"/>
              </a:rPr>
              <a:t>na Cásca a thugtar air. </a:t>
            </a:r>
            <a:endParaRPr lang="ga-IE" sz="3600" dirty="0" smtClean="0">
              <a:latin typeface="Tw Cen MT" panose="020B0602020104020603" pitchFamily="34" charset="0"/>
            </a:endParaRPr>
          </a:p>
        </p:txBody>
      </p:sp>
      <p:sp>
        <p:nvSpPr>
          <p:cNvPr id="4" name="Content Placeholder 1"/>
          <p:cNvSpPr txBox="1">
            <a:spLocks/>
          </p:cNvSpPr>
          <p:nvPr/>
        </p:nvSpPr>
        <p:spPr>
          <a:xfrm>
            <a:off x="858827" y="903489"/>
            <a:ext cx="10440000" cy="1626493"/>
          </a:xfrm>
          <a:prstGeom prst="rect">
            <a:avLst/>
          </a:prstGeom>
          <a:solidFill>
            <a:schemeClr val="bg1">
              <a:lumMod val="95000"/>
            </a:schemeClr>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ga-IE" sz="3600" dirty="0">
                <a:latin typeface="Tw Cen MT" panose="020B0602020104020603" pitchFamily="34" charset="0"/>
                <a:ea typeface="Calibri"/>
                <a:cs typeface="Times New Roman"/>
              </a:rPr>
              <a:t>Eachtra </a:t>
            </a:r>
            <a:r>
              <a:rPr lang="ga-IE" sz="3600" dirty="0" smtClean="0">
                <a:latin typeface="Tw Cen MT" panose="020B0602020104020603" pitchFamily="34" charset="0"/>
                <a:ea typeface="Calibri"/>
                <a:cs typeface="Times New Roman"/>
              </a:rPr>
              <a:t>m</a:t>
            </a:r>
            <a:r>
              <a:rPr lang="en-US" sz="3600" dirty="0" smtClean="0">
                <a:latin typeface="Tw Cen MT" panose="020B0602020104020603" pitchFamily="34" charset="0"/>
                <a:ea typeface="Calibri"/>
                <a:cs typeface="Times New Roman"/>
              </a:rPr>
              <a:t>h</a:t>
            </a:r>
            <a:r>
              <a:rPr lang="ga-IE" sz="3600" dirty="0" smtClean="0">
                <a:latin typeface="Tw Cen MT" panose="020B0602020104020603" pitchFamily="34" charset="0"/>
                <a:ea typeface="Calibri"/>
                <a:cs typeface="Times New Roman"/>
              </a:rPr>
              <a:t>ór </a:t>
            </a:r>
            <a:r>
              <a:rPr lang="ga-IE" sz="3600" dirty="0">
                <a:latin typeface="Tw Cen MT" panose="020B0602020104020603" pitchFamily="34" charset="0"/>
                <a:ea typeface="Calibri"/>
                <a:cs typeface="Times New Roman"/>
              </a:rPr>
              <a:t>i stair na hÉireann </a:t>
            </a:r>
            <a:r>
              <a:rPr lang="ga-IE" sz="3600" dirty="0" smtClean="0">
                <a:latin typeface="Tw Cen MT" panose="020B0602020104020603" pitchFamily="34" charset="0"/>
                <a:ea typeface="Calibri"/>
                <a:cs typeface="Times New Roman"/>
              </a:rPr>
              <a:t>is </a:t>
            </a:r>
            <a:r>
              <a:rPr lang="ga-IE" sz="3600" dirty="0">
                <a:latin typeface="Tw Cen MT" panose="020B0602020104020603" pitchFamily="34" charset="0"/>
                <a:ea typeface="Calibri"/>
                <a:cs typeface="Times New Roman"/>
              </a:rPr>
              <a:t>ea </a:t>
            </a:r>
            <a:r>
              <a:rPr lang="ga-IE" sz="3600" dirty="0" smtClean="0">
                <a:latin typeface="Tw Cen MT" panose="020B0602020104020603" pitchFamily="34" charset="0"/>
                <a:ea typeface="Calibri"/>
                <a:cs typeface="Times New Roman"/>
              </a:rPr>
              <a:t/>
            </a:r>
            <a:br>
              <a:rPr lang="ga-IE" sz="3600" dirty="0" smtClean="0">
                <a:latin typeface="Tw Cen MT" panose="020B0602020104020603" pitchFamily="34" charset="0"/>
                <a:ea typeface="Calibri"/>
                <a:cs typeface="Times New Roman"/>
              </a:rPr>
            </a:br>
            <a:r>
              <a:rPr lang="ga-IE" sz="3600" dirty="0" smtClean="0">
                <a:latin typeface="Tw Cen MT" panose="020B0602020104020603" pitchFamily="34" charset="0"/>
                <a:ea typeface="Calibri"/>
                <a:cs typeface="Times New Roman"/>
              </a:rPr>
              <a:t>an </a:t>
            </a:r>
            <a:r>
              <a:rPr lang="ga-IE" sz="3600" dirty="0">
                <a:latin typeface="Tw Cen MT" panose="020B0602020104020603" pitchFamily="34" charset="0"/>
                <a:ea typeface="Calibri"/>
                <a:cs typeface="Times New Roman"/>
              </a:rPr>
              <a:t>t-éirí amach </a:t>
            </a:r>
            <a:r>
              <a:rPr lang="ga-IE" sz="3600" dirty="0" smtClean="0">
                <a:latin typeface="Tw Cen MT" panose="020B0602020104020603" pitchFamily="34" charset="0"/>
                <a:ea typeface="Calibri"/>
                <a:cs typeface="Times New Roman"/>
              </a:rPr>
              <a:t>a tharla </a:t>
            </a:r>
            <a:r>
              <a:rPr lang="ga-IE" sz="3600" dirty="0">
                <a:latin typeface="Tw Cen MT" panose="020B0602020104020603" pitchFamily="34" charset="0"/>
                <a:ea typeface="Calibri"/>
                <a:cs typeface="Times New Roman"/>
              </a:rPr>
              <a:t>i mí </a:t>
            </a:r>
            <a:r>
              <a:rPr lang="ga-IE" sz="3600" dirty="0" smtClean="0">
                <a:latin typeface="Tw Cen MT" panose="020B0602020104020603" pitchFamily="34" charset="0"/>
                <a:ea typeface="Calibri"/>
                <a:cs typeface="Times New Roman"/>
              </a:rPr>
              <a:t>Aibreáin 1916.</a:t>
            </a:r>
            <a:endParaRPr lang="ga-IE" sz="3600" dirty="0" smtClean="0">
              <a:latin typeface="Tw Cen MT" panose="020B0602020104020603" pitchFamily="34" charset="0"/>
            </a:endParaRPr>
          </a:p>
        </p:txBody>
      </p:sp>
    </p:spTree>
    <p:extLst>
      <p:ext uri="{BB962C8B-B14F-4D97-AF65-F5344CB8AC3E}">
        <p14:creationId xmlns:p14="http://schemas.microsoft.com/office/powerpoint/2010/main" val="2610575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4">
                                            <p:bg/>
                                          </p:spTgt>
                                        </p:tgtEl>
                                        <p:attrNameLst>
                                          <p:attrName>style.visibility</p:attrName>
                                        </p:attrNameLst>
                                      </p:cBhvr>
                                      <p:to>
                                        <p:strVal val="hidden"/>
                                      </p:to>
                                    </p:set>
                                  </p:childTnLst>
                                </p:cTn>
                              </p:par>
                              <p:par>
                                <p:cTn id="16" presetID="53" presetClass="entr" presetSubtype="16"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473532" y="839659"/>
            <a:ext cx="9326880" cy="1384995"/>
          </a:xfrm>
          <a:prstGeom prst="rect">
            <a:avLst/>
          </a:prstGeom>
        </p:spPr>
        <p:txBody>
          <a:bodyPr wrap="square">
            <a:spAutoFit/>
          </a:bodyPr>
          <a:lstStyle/>
          <a:p>
            <a:pPr marL="93662"/>
            <a:r>
              <a:rPr lang="ga-IE" sz="2800" dirty="0" smtClean="0">
                <a:latin typeface="Tw Cen MT" panose="020B0602020104020603" pitchFamily="34" charset="0"/>
              </a:rPr>
              <a:t>Cliceáil</a:t>
            </a:r>
            <a:r>
              <a:rPr lang="en-IE" sz="2800" dirty="0" smtClean="0">
                <a:latin typeface="Tw Cen MT" panose="020B0602020104020603" pitchFamily="34" charset="0"/>
              </a:rPr>
              <a:t> </a:t>
            </a:r>
            <a:r>
              <a:rPr lang="ga-IE" sz="2800" dirty="0" smtClean="0">
                <a:latin typeface="Tw Cen MT" panose="020B0602020104020603" pitchFamily="34" charset="0"/>
              </a:rPr>
              <a:t>ar an nasc thíos chun</a:t>
            </a:r>
            <a:r>
              <a:rPr lang="en-IE" sz="2800" dirty="0" smtClean="0">
                <a:latin typeface="Tw Cen MT" panose="020B0602020104020603" pitchFamily="34" charset="0"/>
              </a:rPr>
              <a:t> </a:t>
            </a:r>
            <a:r>
              <a:rPr lang="ga-IE" sz="2800" dirty="0" smtClean="0">
                <a:latin typeface="Tw Cen MT" panose="020B0602020104020603" pitchFamily="34" charset="0"/>
              </a:rPr>
              <a:t>féachaint ar fhíseán </a:t>
            </a:r>
            <a:br>
              <a:rPr lang="ga-IE" sz="2800" dirty="0" smtClean="0">
                <a:latin typeface="Tw Cen MT" panose="020B0602020104020603" pitchFamily="34" charset="0"/>
              </a:rPr>
            </a:br>
            <a:r>
              <a:rPr lang="ga-IE" sz="2800" dirty="0" smtClean="0">
                <a:latin typeface="Tw Cen MT" panose="020B0602020104020603" pitchFamily="34" charset="0"/>
              </a:rPr>
              <a:t>uair an chloig faoi Éirí Amach na Cásca: </a:t>
            </a:r>
            <a:r>
              <a:rPr lang="en-GB" sz="2800" dirty="0" smtClean="0">
                <a:latin typeface="Tw Cen MT" panose="020B0602020104020603" pitchFamily="34" charset="0"/>
                <a:hlinkClick r:id="rId2"/>
              </a:rPr>
              <a:t>www.youtube.com/watch?v=Hf7feoyT-ys</a:t>
            </a:r>
            <a:r>
              <a:rPr lang="en-GB" sz="2800" dirty="0" smtClean="0">
                <a:latin typeface="Tw Cen MT" panose="020B0602020104020603" pitchFamily="34" charset="0"/>
              </a:rPr>
              <a:t> </a:t>
            </a:r>
          </a:p>
        </p:txBody>
      </p:sp>
      <p:sp>
        <p:nvSpPr>
          <p:cNvPr id="6" name="Rectangle 5"/>
          <p:cNvSpPr/>
          <p:nvPr/>
        </p:nvSpPr>
        <p:spPr>
          <a:xfrm>
            <a:off x="1473532" y="2514837"/>
            <a:ext cx="9326880" cy="3539430"/>
          </a:xfrm>
          <a:prstGeom prst="rect">
            <a:avLst/>
          </a:prstGeom>
        </p:spPr>
        <p:txBody>
          <a:bodyPr wrap="square">
            <a:spAutoFit/>
          </a:bodyPr>
          <a:lstStyle/>
          <a:p>
            <a:pPr marL="93662"/>
            <a:r>
              <a:rPr lang="ga-IE" sz="2800" dirty="0" smtClean="0">
                <a:latin typeface="Tw Cen MT" panose="020B0602020104020603" pitchFamily="34" charset="0"/>
              </a:rPr>
              <a:t>Tuilleadh eolais:</a:t>
            </a:r>
          </a:p>
          <a:p>
            <a:pPr marL="93662"/>
            <a:r>
              <a:rPr lang="ga-IE" sz="2800" dirty="0" smtClean="0">
                <a:latin typeface="Tw Cen MT" panose="020B0602020104020603" pitchFamily="34" charset="0"/>
                <a:hlinkClick r:id="rId3"/>
              </a:rPr>
              <a:t>www.askaboutireland.ie/learning-zone/primary-students/5th-+-6th-class/history/history-the-full-story/ireland-the-early-20th-ce/the-easter-rising/</a:t>
            </a:r>
            <a:r>
              <a:rPr lang="ga-IE" sz="2800" dirty="0" smtClean="0">
                <a:latin typeface="Tw Cen MT" panose="020B0602020104020603" pitchFamily="34" charset="0"/>
              </a:rPr>
              <a:t> </a:t>
            </a:r>
            <a:endParaRPr lang="en-IE" sz="2800" dirty="0" smtClean="0">
              <a:latin typeface="Tw Cen MT" panose="020B0602020104020603" pitchFamily="34" charset="0"/>
            </a:endParaRPr>
          </a:p>
          <a:p>
            <a:pPr marL="93662"/>
            <a:endParaRPr lang="en-IE" sz="2800" dirty="0">
              <a:latin typeface="Tw Cen MT" panose="020B0602020104020603" pitchFamily="34" charset="0"/>
            </a:endParaRPr>
          </a:p>
          <a:p>
            <a:pPr marL="93662"/>
            <a:r>
              <a:rPr lang="ga-IE" sz="2800" dirty="0" smtClean="0">
                <a:latin typeface="Tw Cen MT" panose="020B0602020104020603" pitchFamily="34" charset="0"/>
                <a:hlinkClick r:id="rId4"/>
              </a:rPr>
              <a:t>1916.rte.ie/</a:t>
            </a:r>
            <a:r>
              <a:rPr lang="ga-IE" sz="2800" dirty="0" err="1" smtClean="0">
                <a:latin typeface="Tw Cen MT" panose="020B0602020104020603" pitchFamily="34" charset="0"/>
                <a:hlinkClick r:id="rId4"/>
              </a:rPr>
              <a:t>the-rising-on-rte</a:t>
            </a:r>
            <a:r>
              <a:rPr lang="en-IE" sz="2800" dirty="0" smtClean="0">
                <a:latin typeface="Tw Cen MT" panose="020B0602020104020603" pitchFamily="34" charset="0"/>
              </a:rPr>
              <a:t> </a:t>
            </a:r>
            <a:endParaRPr lang="en-GB" sz="2800" dirty="0">
              <a:latin typeface="Tw Cen MT" panose="020B0602020104020603" pitchFamily="34" charset="0"/>
            </a:endParaRPr>
          </a:p>
          <a:p>
            <a:pPr marL="93662"/>
            <a:endParaRPr lang="ga-IE" sz="2800" dirty="0" smtClean="0">
              <a:latin typeface="Tw Cen MT" panose="020B0602020104020603" pitchFamily="34" charset="0"/>
            </a:endParaRPr>
          </a:p>
          <a:p>
            <a:pPr marL="93662"/>
            <a:r>
              <a:rPr lang="en-GB" sz="2800" dirty="0" smtClean="0">
                <a:latin typeface="Tw Cen MT" panose="020B0602020104020603" pitchFamily="34" charset="0"/>
                <a:hlinkClick r:id="rId5"/>
              </a:rPr>
              <a:t>dublinrising.withgoogle.com/welcome/</a:t>
            </a:r>
            <a:endParaRPr lang="ga-IE" sz="2800" dirty="0" smtClean="0">
              <a:latin typeface="Tw Cen MT" panose="020B0602020104020603" pitchFamily="34" charset="0"/>
            </a:endParaRPr>
          </a:p>
        </p:txBody>
      </p:sp>
    </p:spTree>
    <p:extLst>
      <p:ext uri="{BB962C8B-B14F-4D97-AF65-F5344CB8AC3E}">
        <p14:creationId xmlns:p14="http://schemas.microsoft.com/office/powerpoint/2010/main" val="82356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245" y="351735"/>
            <a:ext cx="11585455" cy="6231945"/>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 name="Text Box 4"/>
          <p:cNvSpPr txBox="1">
            <a:spLocks noChangeArrowheads="1"/>
          </p:cNvSpPr>
          <p:nvPr/>
        </p:nvSpPr>
        <p:spPr bwMode="auto">
          <a:xfrm>
            <a:off x="485680" y="356768"/>
            <a:ext cx="11042097" cy="5986254"/>
          </a:xfrm>
          <a:prstGeom prst="rect">
            <a:avLst/>
          </a:prstGeom>
          <a:noFill/>
          <a:ln w="9525">
            <a:noFill/>
            <a:miter lim="800000"/>
            <a:headEnd/>
            <a:tailEnd/>
          </a:ln>
        </p:spPr>
        <p:txBody>
          <a:bodyPr wrap="square">
            <a:spAutoFit/>
          </a:bodyPr>
          <a:lstStyle/>
          <a:p>
            <a:r>
              <a:rPr lang="ga-IE" sz="2200" b="1" baseline="0" dirty="0" smtClean="0">
                <a:solidFill>
                  <a:srgbClr val="000000"/>
                </a:solidFill>
                <a:latin typeface="Tw Cen MT" panose="020B0602020104020603" pitchFamily="34" charset="0"/>
                <a:cs typeface="Times New Roman" pitchFamily="18" charset="0"/>
              </a:rPr>
              <a:t>Íomhánna:</a:t>
            </a:r>
          </a:p>
          <a:p>
            <a:r>
              <a:rPr lang="en-GB" sz="1900" baseline="0" dirty="0" smtClean="0">
                <a:solidFill>
                  <a:srgbClr val="000000"/>
                </a:solidFill>
                <a:latin typeface="Tw Cen MT" panose="020B0602020104020603" pitchFamily="34" charset="0"/>
                <a:cs typeface="Times New Roman" pitchFamily="18" charset="0"/>
              </a:rPr>
              <a:t>Shutterstock</a:t>
            </a:r>
            <a:r>
              <a:rPr lang="ga-IE" sz="1900" baseline="0" dirty="0" smtClean="0">
                <a:solidFill>
                  <a:srgbClr val="000000"/>
                </a:solidFill>
                <a:latin typeface="Tw Cen MT" panose="020B0602020104020603" pitchFamily="34" charset="0"/>
                <a:cs typeface="Times New Roman" pitchFamily="18" charset="0"/>
              </a:rPr>
              <a:t>:</a:t>
            </a:r>
          </a:p>
          <a:p>
            <a:r>
              <a:rPr lang="en-GB" sz="1900" dirty="0" smtClean="0">
                <a:solidFill>
                  <a:srgbClr val="000000"/>
                </a:solidFill>
                <a:latin typeface="Tw Cen MT" panose="020B0602020104020603" pitchFamily="34" charset="0"/>
                <a:cs typeface="Times New Roman" pitchFamily="18" charset="0"/>
              </a:rPr>
              <a:t>IRELAND - CIRCA 1979: A stamp printed in the Ireland shows Patrick Henry </a:t>
            </a:r>
            <a:r>
              <a:rPr lang="en-GB" sz="1900" dirty="0" err="1" smtClean="0">
                <a:solidFill>
                  <a:srgbClr val="000000"/>
                </a:solidFill>
                <a:latin typeface="Tw Cen MT" panose="020B0602020104020603" pitchFamily="34" charset="0"/>
                <a:cs typeface="Times New Roman" pitchFamily="18" charset="0"/>
              </a:rPr>
              <a:t>Pearse</a:t>
            </a:r>
            <a:r>
              <a:rPr lang="en-GB" sz="1900" dirty="0" smtClean="0">
                <a:solidFill>
                  <a:srgbClr val="000000"/>
                </a:solidFill>
                <a:latin typeface="Tw Cen MT" panose="020B0602020104020603" pitchFamily="34" charset="0"/>
                <a:cs typeface="Times New Roman" pitchFamily="18" charset="0"/>
              </a:rPr>
              <a:t>, Irish Writer and leader of Easter Rebellion, circa 1979 - Image: Boris15 / Shutterstock.com</a:t>
            </a:r>
          </a:p>
          <a:p>
            <a:r>
              <a:rPr lang="en-GB" sz="1900" dirty="0" smtClean="0">
                <a:solidFill>
                  <a:srgbClr val="000000"/>
                </a:solidFill>
                <a:latin typeface="Tw Cen MT" panose="020B0602020104020603" pitchFamily="34" charset="0"/>
                <a:cs typeface="Times New Roman" pitchFamily="18" charset="0"/>
              </a:rPr>
              <a:t>DUBLIN, IRELAND - MAY 25: a bust of Constance </a:t>
            </a:r>
            <a:r>
              <a:rPr lang="en-GB" sz="1900" dirty="0" err="1" smtClean="0">
                <a:solidFill>
                  <a:srgbClr val="000000"/>
                </a:solidFill>
                <a:latin typeface="Tw Cen MT" panose="020B0602020104020603" pitchFamily="34" charset="0"/>
                <a:cs typeface="Times New Roman" pitchFamily="18" charset="0"/>
              </a:rPr>
              <a:t>Markievicz</a:t>
            </a:r>
            <a:r>
              <a:rPr lang="en-GB" sz="1900" dirty="0" smtClean="0">
                <a:solidFill>
                  <a:srgbClr val="000000"/>
                </a:solidFill>
                <a:latin typeface="Tw Cen MT" panose="020B0602020104020603" pitchFamily="34" charset="0"/>
                <a:cs typeface="Times New Roman" pitchFamily="18" charset="0"/>
              </a:rPr>
              <a:t> on May 25, 2013 in St. Stephen's Green in Dublin, Ireland. Constance </a:t>
            </a:r>
            <a:r>
              <a:rPr lang="en-GB" sz="1900" dirty="0" err="1" smtClean="0">
                <a:solidFill>
                  <a:srgbClr val="000000"/>
                </a:solidFill>
                <a:latin typeface="Tw Cen MT" panose="020B0602020104020603" pitchFamily="34" charset="0"/>
                <a:cs typeface="Times New Roman" pitchFamily="18" charset="0"/>
              </a:rPr>
              <a:t>Markievicz</a:t>
            </a:r>
            <a:r>
              <a:rPr lang="en-GB" sz="1900" dirty="0" smtClean="0">
                <a:solidFill>
                  <a:srgbClr val="000000"/>
                </a:solidFill>
                <a:latin typeface="Tw Cen MT" panose="020B0602020104020603" pitchFamily="34" charset="0"/>
                <a:cs typeface="Times New Roman" pitchFamily="18" charset="0"/>
              </a:rPr>
              <a:t> was an Irish politician and revolutionary nationalist. – Image: Brendan Howard / Shutterstock.com</a:t>
            </a:r>
          </a:p>
          <a:p>
            <a:r>
              <a:rPr lang="en-GB" sz="1900" dirty="0" smtClean="0">
                <a:solidFill>
                  <a:srgbClr val="000000"/>
                </a:solidFill>
                <a:latin typeface="Tw Cen MT" panose="020B0602020104020603" pitchFamily="34" charset="0"/>
                <a:cs typeface="Times New Roman" pitchFamily="18" charset="0"/>
              </a:rPr>
              <a:t>IRELAND - CIRCA 1966: A stamp printed in Ireland shows Roger Casement (1864-1916), circa 1966 – Image: </a:t>
            </a:r>
            <a:r>
              <a:rPr lang="en-GB" sz="1900" dirty="0" err="1" smtClean="0">
                <a:solidFill>
                  <a:srgbClr val="000000"/>
                </a:solidFill>
                <a:latin typeface="Tw Cen MT" panose="020B0602020104020603" pitchFamily="34" charset="0"/>
                <a:cs typeface="Times New Roman" pitchFamily="18" charset="0"/>
              </a:rPr>
              <a:t>tristan</a:t>
            </a:r>
            <a:r>
              <a:rPr lang="en-GB" sz="1900" dirty="0" smtClean="0">
                <a:solidFill>
                  <a:srgbClr val="000000"/>
                </a:solidFill>
                <a:latin typeface="Tw Cen MT" panose="020B0602020104020603" pitchFamily="34" charset="0"/>
                <a:cs typeface="Times New Roman" pitchFamily="18" charset="0"/>
              </a:rPr>
              <a:t> tan/ Shutterstock.com</a:t>
            </a:r>
          </a:p>
          <a:p>
            <a:r>
              <a:rPr lang="ga-IE" sz="1900" dirty="0" smtClean="0">
                <a:solidFill>
                  <a:srgbClr val="000000"/>
                </a:solidFill>
                <a:latin typeface="Tw Cen MT" panose="020B0602020104020603" pitchFamily="34" charset="0"/>
                <a:cs typeface="Times New Roman" pitchFamily="18" charset="0"/>
              </a:rPr>
              <a:t>Le caoinchead ó Leabharlann Náisiúnta na hÉireann: </a:t>
            </a:r>
            <a:r>
              <a:rPr lang="ga-IE" sz="1900" dirty="0" err="1" smtClean="0">
                <a:latin typeface="Tw Cen MT" panose="020B0602020104020603" pitchFamily="34" charset="0"/>
                <a:cs typeface="Times New Roman" pitchFamily="18" charset="0"/>
              </a:rPr>
              <a:t>Ke</a:t>
            </a:r>
            <a:r>
              <a:rPr lang="ga-IE" sz="1900" dirty="0" smtClean="0">
                <a:latin typeface="Tw Cen MT" panose="020B0602020104020603" pitchFamily="34" charset="0"/>
                <a:cs typeface="Times New Roman" pitchFamily="18" charset="0"/>
              </a:rPr>
              <a:t> 121, KE 77, </a:t>
            </a:r>
            <a:r>
              <a:rPr lang="ga-IE" sz="1900" dirty="0" smtClean="0"/>
              <a:t>NPA POLI10,</a:t>
            </a:r>
            <a:r>
              <a:rPr lang="en-US" sz="1900" dirty="0" smtClean="0"/>
              <a:t> NPA POLF235, NPA POLF13, KE 53, KE 237, NPA POLF256, NPA POLF 112, NPA POLF53</a:t>
            </a:r>
            <a:r>
              <a:rPr lang="en-US" sz="1900" smtClean="0"/>
              <a:t>, </a:t>
            </a:r>
            <a:r>
              <a:rPr lang="ga-IE" sz="1900" smtClean="0"/>
              <a:t>NPA </a:t>
            </a:r>
            <a:r>
              <a:rPr lang="ga-IE" sz="1900" dirty="0" smtClean="0"/>
              <a:t>POLF234</a:t>
            </a:r>
            <a:r>
              <a:rPr lang="ga-IE" sz="1900" dirty="0" smtClean="0">
                <a:solidFill>
                  <a:srgbClr val="000000"/>
                </a:solidFill>
                <a:latin typeface="Tw Cen MT" panose="020B0602020104020603" pitchFamily="34" charset="0"/>
                <a:cs typeface="Times New Roman" pitchFamily="18" charset="0"/>
              </a:rPr>
              <a:t>. © Leabharlann Náisiúnta na hÉireann.</a:t>
            </a:r>
          </a:p>
          <a:p>
            <a:r>
              <a:rPr lang="en-GB" sz="1900" dirty="0">
                <a:solidFill>
                  <a:srgbClr val="000000"/>
                </a:solidFill>
                <a:latin typeface="Tw Cen MT" panose="020B0602020104020603" pitchFamily="34" charset="0"/>
                <a:cs typeface="Times New Roman" pitchFamily="18" charset="0"/>
              </a:rPr>
              <a:t>Christine Warner, </a:t>
            </a:r>
            <a:r>
              <a:rPr lang="ga-IE" sz="1900" dirty="0">
                <a:solidFill>
                  <a:srgbClr val="000000"/>
                </a:solidFill>
                <a:latin typeface="Tw Cen MT" panose="020B0602020104020603" pitchFamily="34" charset="0"/>
                <a:cs typeface="Times New Roman" pitchFamily="18" charset="0"/>
              </a:rPr>
              <a:t>Conradh na Gaeilge, Leabharlann agus Cartlann Bhaile Átha </a:t>
            </a:r>
            <a:r>
              <a:rPr lang="ga-IE" sz="1900" dirty="0" smtClean="0">
                <a:solidFill>
                  <a:srgbClr val="000000"/>
                </a:solidFill>
                <a:latin typeface="Tw Cen MT" panose="020B0602020104020603" pitchFamily="34" charset="0"/>
                <a:cs typeface="Times New Roman" pitchFamily="18" charset="0"/>
              </a:rPr>
              <a:t>Cliath</a:t>
            </a:r>
          </a:p>
          <a:p>
            <a:endParaRPr lang="ga-IE" sz="1900" baseline="0" dirty="0" smtClean="0">
              <a:solidFill>
                <a:srgbClr val="000000"/>
              </a:solidFill>
              <a:latin typeface="Tw Cen MT" panose="020B0602020104020603" pitchFamily="34" charset="0"/>
              <a:cs typeface="Times New Roman" pitchFamily="18" charset="0"/>
            </a:endParaRPr>
          </a:p>
          <a:p>
            <a:r>
              <a:rPr lang="ga-IE" sz="1900" baseline="0" dirty="0" smtClean="0">
                <a:solidFill>
                  <a:srgbClr val="000000"/>
                </a:solidFill>
                <a:latin typeface="Tw Cen MT" panose="020B0602020104020603" pitchFamily="34" charset="0"/>
                <a:cs typeface="Times New Roman" pitchFamily="18" charset="0"/>
              </a:rPr>
              <a:t>Rinneadh gach iarracht teacht ar úinéir an chóipchirt i gcás na n‑íomhánna atá ar na sleamhnáin seo. Má rinneadh faillí ar aon bhealach ó thaobh cóipchirt de ba cheart d’úinéir an chóipchirt teagmháil a dhéanamh leis na foilsitheoirí. Beidh na foilsitheoirí lántoilteanach socruithe cuí a dhéanamh leis.</a:t>
            </a:r>
          </a:p>
          <a:p>
            <a:endParaRPr lang="ga-IE" sz="1900" baseline="0" dirty="0" smtClean="0">
              <a:solidFill>
                <a:srgbClr val="000000"/>
              </a:solidFill>
              <a:latin typeface="Tw Cen MT" panose="020B0602020104020603" pitchFamily="34" charset="0"/>
              <a:cs typeface="Times New Roman" pitchFamily="18" charset="0"/>
            </a:endParaRPr>
          </a:p>
          <a:p>
            <a:r>
              <a:rPr lang="ga-IE" sz="1900" baseline="0" dirty="0" smtClean="0">
                <a:solidFill>
                  <a:srgbClr val="000000"/>
                </a:solidFill>
                <a:latin typeface="Tw Cen MT" panose="020B0602020104020603" pitchFamily="34" charset="0"/>
                <a:cs typeface="Times New Roman" pitchFamily="18" charset="0"/>
              </a:rPr>
              <a:t>© Foras na Gaeilge, 201</a:t>
            </a:r>
            <a:r>
              <a:rPr lang="ga-IE" sz="1900" dirty="0" smtClean="0">
                <a:solidFill>
                  <a:srgbClr val="000000"/>
                </a:solidFill>
                <a:latin typeface="Tw Cen MT" panose="020B0602020104020603" pitchFamily="34" charset="0"/>
                <a:cs typeface="Times New Roman" pitchFamily="18" charset="0"/>
              </a:rPr>
              <a:t>9</a:t>
            </a:r>
            <a:endParaRPr lang="ga-IE" sz="1900" baseline="0" dirty="0" smtClean="0">
              <a:solidFill>
                <a:srgbClr val="000000"/>
              </a:solidFill>
              <a:latin typeface="Tw Cen MT" panose="020B0602020104020603" pitchFamily="34" charset="0"/>
              <a:cs typeface="Times New Roman" pitchFamily="18" charset="0"/>
            </a:endParaRPr>
          </a:p>
          <a:p>
            <a:endParaRPr lang="ga-IE" sz="1900" baseline="0" dirty="0" smtClean="0">
              <a:solidFill>
                <a:srgbClr val="000000"/>
              </a:solidFill>
              <a:latin typeface="Tw Cen MT" panose="020B0602020104020603" pitchFamily="34" charset="0"/>
              <a:cs typeface="Times New Roman" pitchFamily="18" charset="0"/>
            </a:endParaRPr>
          </a:p>
          <a:p>
            <a:r>
              <a:rPr lang="ga-IE" sz="1900" baseline="0" dirty="0" smtClean="0">
                <a:solidFill>
                  <a:srgbClr val="000000"/>
                </a:solidFill>
                <a:latin typeface="Tw Cen MT" panose="020B0602020104020603" pitchFamily="34" charset="0"/>
                <a:cs typeface="Times New Roman" pitchFamily="18" charset="0"/>
              </a:rPr>
              <a:t>An Gúm, Foras</a:t>
            </a:r>
            <a:r>
              <a:rPr lang="ga-IE" sz="1900" dirty="0" smtClean="0">
                <a:solidFill>
                  <a:srgbClr val="000000"/>
                </a:solidFill>
                <a:latin typeface="Tw Cen MT" panose="020B0602020104020603" pitchFamily="34" charset="0"/>
                <a:cs typeface="Times New Roman" pitchFamily="18" charset="0"/>
              </a:rPr>
              <a:t> na Gaeilge, 63-66 Sráid </a:t>
            </a:r>
            <a:r>
              <a:rPr lang="ga-IE" sz="1900" dirty="0" err="1" smtClean="0">
                <a:solidFill>
                  <a:srgbClr val="000000"/>
                </a:solidFill>
                <a:latin typeface="Tw Cen MT" panose="020B0602020104020603" pitchFamily="34" charset="0"/>
                <a:cs typeface="Times New Roman" pitchFamily="18" charset="0"/>
              </a:rPr>
              <a:t>Amiens</a:t>
            </a:r>
            <a:r>
              <a:rPr lang="ga-IE" sz="1900" baseline="0" dirty="0" smtClean="0">
                <a:solidFill>
                  <a:srgbClr val="000000"/>
                </a:solidFill>
                <a:latin typeface="Tw Cen MT" panose="020B0602020104020603" pitchFamily="34" charset="0"/>
                <a:cs typeface="Times New Roman" pitchFamily="18" charset="0"/>
              </a:rPr>
              <a:t>, Baile Átha Cliath </a:t>
            </a:r>
            <a:r>
              <a:rPr lang="ga-IE" sz="1900" dirty="0" smtClean="0">
                <a:solidFill>
                  <a:srgbClr val="000000"/>
                </a:solidFill>
                <a:latin typeface="Tw Cen MT" panose="020B0602020104020603" pitchFamily="34" charset="0"/>
                <a:cs typeface="Times New Roman" pitchFamily="18" charset="0"/>
              </a:rPr>
              <a:t>1</a:t>
            </a:r>
            <a:endParaRPr lang="ga-IE" sz="1900" baseline="0" dirty="0">
              <a:solidFill>
                <a:srgbClr val="000000"/>
              </a:solidFill>
              <a:latin typeface="Tw Cen MT" panose="020B0602020104020603" pitchFamily="34" charset="0"/>
              <a:cs typeface="Times New Roman" pitchFamily="18" charset="0"/>
            </a:endParaRPr>
          </a:p>
        </p:txBody>
      </p:sp>
    </p:spTree>
    <p:extLst>
      <p:ext uri="{BB962C8B-B14F-4D97-AF65-F5344CB8AC3E}">
        <p14:creationId xmlns:p14="http://schemas.microsoft.com/office/powerpoint/2010/main" val="1254449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4418421" y="2862299"/>
            <a:ext cx="3076575" cy="628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2195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1"/>
          <p:cNvSpPr txBox="1">
            <a:spLocks/>
          </p:cNvSpPr>
          <p:nvPr/>
        </p:nvSpPr>
        <p:spPr>
          <a:xfrm>
            <a:off x="922278" y="872067"/>
            <a:ext cx="10313098" cy="5072368"/>
          </a:xfrm>
          <a:prstGeom prst="rect">
            <a:avLst/>
          </a:prstGeom>
          <a:solidFill>
            <a:schemeClr val="bg1">
              <a:lumMod val="95000"/>
            </a:schemeClr>
          </a:solidFill>
        </p:spPr>
        <p:txBody>
          <a:bodyPr lIns="108000" tIns="288000" rIns="108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ga-IE" sz="2400" dirty="0" smtClean="0">
                <a:latin typeface="Tw Cen MT" panose="020B0602020104020603" pitchFamily="34" charset="0"/>
              </a:rPr>
              <a:t>I </a:t>
            </a:r>
            <a:r>
              <a:rPr lang="ga-IE" sz="2400" dirty="0">
                <a:latin typeface="Tw Cen MT" panose="020B0602020104020603" pitchFamily="34" charset="0"/>
              </a:rPr>
              <a:t>dtús an 20ú </a:t>
            </a:r>
            <a:r>
              <a:rPr lang="ga-IE" sz="2400" dirty="0" smtClean="0">
                <a:latin typeface="Tw Cen MT" panose="020B0602020104020603" pitchFamily="34" charset="0"/>
              </a:rPr>
              <a:t>haois </a:t>
            </a:r>
            <a:r>
              <a:rPr lang="ga-IE" sz="2400" dirty="0">
                <a:latin typeface="Tw Cen MT" panose="020B0602020104020603" pitchFamily="34" charset="0"/>
              </a:rPr>
              <a:t>bhí Éire faoi riail na Breataine. </a:t>
            </a:r>
            <a:endParaRPr lang="ga-IE" sz="2400" dirty="0" smtClean="0">
              <a:latin typeface="Tw Cen MT" panose="020B0602020104020603" pitchFamily="34" charset="0"/>
            </a:endParaRPr>
          </a:p>
          <a:p>
            <a:r>
              <a:rPr lang="ga-IE" sz="2400" dirty="0">
                <a:latin typeface="Tw Cen MT" panose="020B0602020104020603" pitchFamily="34" charset="0"/>
              </a:rPr>
              <a:t>Ní raibh </a:t>
            </a:r>
            <a:r>
              <a:rPr lang="ga-IE" sz="2400" dirty="0" smtClean="0">
                <a:latin typeface="Tw Cen MT" panose="020B0602020104020603" pitchFamily="34" charset="0"/>
              </a:rPr>
              <a:t>aon </a:t>
            </a:r>
            <a:r>
              <a:rPr lang="ga-IE" sz="2400" dirty="0" err="1" smtClean="0">
                <a:latin typeface="Tw Cen MT" panose="020B0602020104020603" pitchFamily="34" charset="0"/>
              </a:rPr>
              <a:t>pharlaimint</a:t>
            </a:r>
            <a:r>
              <a:rPr lang="ga-IE" sz="2400" dirty="0" smtClean="0">
                <a:latin typeface="Tw Cen MT" panose="020B0602020104020603" pitchFamily="34" charset="0"/>
              </a:rPr>
              <a:t> </a:t>
            </a:r>
            <a:r>
              <a:rPr lang="ga-IE" sz="2400" dirty="0">
                <a:latin typeface="Tw Cen MT" panose="020B0602020104020603" pitchFamily="34" charset="0"/>
              </a:rPr>
              <a:t>in Éirinn </a:t>
            </a:r>
            <a:r>
              <a:rPr lang="ga-IE" sz="2400" dirty="0" smtClean="0">
                <a:latin typeface="Tw Cen MT" panose="020B0602020104020603" pitchFamily="34" charset="0"/>
              </a:rPr>
              <a:t>ó ritheadh Acht </a:t>
            </a:r>
            <a:r>
              <a:rPr lang="ga-IE" sz="2400" dirty="0">
                <a:latin typeface="Tw Cen MT" panose="020B0602020104020603" pitchFamily="34" charset="0"/>
              </a:rPr>
              <a:t>an </a:t>
            </a:r>
            <a:r>
              <a:rPr lang="ga-IE" sz="2400" dirty="0" smtClean="0">
                <a:latin typeface="Tw Cen MT" panose="020B0602020104020603" pitchFamily="34" charset="0"/>
              </a:rPr>
              <a:t>Aontais sa bhliain 1801. </a:t>
            </a:r>
            <a:br>
              <a:rPr lang="ga-IE" sz="2400" dirty="0" smtClean="0">
                <a:latin typeface="Tw Cen MT" panose="020B0602020104020603" pitchFamily="34" charset="0"/>
              </a:rPr>
            </a:br>
            <a:r>
              <a:rPr lang="ga-IE" sz="2400" dirty="0" smtClean="0">
                <a:latin typeface="Tw Cen MT" panose="020B0602020104020603" pitchFamily="34" charset="0"/>
              </a:rPr>
              <a:t>Is </a:t>
            </a:r>
            <a:r>
              <a:rPr lang="ga-IE" sz="2400" dirty="0">
                <a:latin typeface="Tw Cen MT" panose="020B0602020104020603" pitchFamily="34" charset="0"/>
              </a:rPr>
              <a:t>ar Pharlaimint </a:t>
            </a:r>
            <a:r>
              <a:rPr lang="ga-IE" sz="2400" dirty="0" err="1">
                <a:latin typeface="Tw Cen MT" panose="020B0602020104020603" pitchFamily="34" charset="0"/>
              </a:rPr>
              <a:t>Westminster</a:t>
            </a:r>
            <a:r>
              <a:rPr lang="ga-IE" sz="2400" dirty="0">
                <a:latin typeface="Tw Cen MT" panose="020B0602020104020603" pitchFamily="34" charset="0"/>
              </a:rPr>
              <a:t> </a:t>
            </a:r>
            <a:r>
              <a:rPr lang="ga-IE" sz="2400" dirty="0" smtClean="0">
                <a:latin typeface="Tw Cen MT" panose="020B0602020104020603" pitchFamily="34" charset="0"/>
              </a:rPr>
              <a:t>i </a:t>
            </a:r>
            <a:r>
              <a:rPr lang="ga-IE" sz="2400" dirty="0">
                <a:latin typeface="Tw Cen MT" panose="020B0602020104020603" pitchFamily="34" charset="0"/>
              </a:rPr>
              <a:t>Londain a </a:t>
            </a:r>
            <a:r>
              <a:rPr lang="ga-IE" sz="2400" dirty="0" smtClean="0">
                <a:latin typeface="Tw Cen MT" panose="020B0602020104020603" pitchFamily="34" charset="0"/>
              </a:rPr>
              <a:t>bhíodh </a:t>
            </a:r>
            <a:r>
              <a:rPr lang="ga-IE" sz="2400" dirty="0">
                <a:latin typeface="Tw Cen MT" panose="020B0602020104020603" pitchFamily="34" charset="0"/>
              </a:rPr>
              <a:t>f</a:t>
            </a:r>
            <a:r>
              <a:rPr lang="ga-IE" sz="2400" dirty="0" smtClean="0">
                <a:latin typeface="Tw Cen MT" panose="020B0602020104020603" pitchFamily="34" charset="0"/>
              </a:rPr>
              <a:t>eisirí na </a:t>
            </a:r>
            <a:r>
              <a:rPr lang="ga-IE" sz="2400" dirty="0">
                <a:latin typeface="Tw Cen MT" panose="020B0602020104020603" pitchFamily="34" charset="0"/>
              </a:rPr>
              <a:t>hÉireann </a:t>
            </a:r>
            <a:r>
              <a:rPr lang="ga-IE" sz="2400" dirty="0" smtClean="0">
                <a:latin typeface="Tw Cen MT" panose="020B0602020104020603" pitchFamily="34" charset="0"/>
              </a:rPr>
              <a:t>ag freastal. </a:t>
            </a:r>
          </a:p>
          <a:p>
            <a:r>
              <a:rPr lang="ga-IE" sz="2400" dirty="0" smtClean="0">
                <a:latin typeface="Tw Cen MT" panose="020B0602020104020603" pitchFamily="34" charset="0"/>
              </a:rPr>
              <a:t>Le linn an 19ú haois bhí gluaiseacht ar son rialtas dúchais tagtha chun cinn in Éirinn. Theastaigh ó bhaill na gluaiseachta sin go mbeadh parlaimint in Éirinn arís, </a:t>
            </a:r>
            <a:br>
              <a:rPr lang="ga-IE" sz="2400" dirty="0" smtClean="0">
                <a:latin typeface="Tw Cen MT" panose="020B0602020104020603" pitchFamily="34" charset="0"/>
              </a:rPr>
            </a:br>
            <a:r>
              <a:rPr lang="ga-IE" sz="2400" dirty="0" smtClean="0">
                <a:latin typeface="Tw Cen MT" panose="020B0602020104020603" pitchFamily="34" charset="0"/>
              </a:rPr>
              <a:t>cé go mbeadh Éire fós faoi riail na Breataine.</a:t>
            </a:r>
          </a:p>
          <a:p>
            <a:r>
              <a:rPr lang="ga-IE" sz="2400" dirty="0" smtClean="0">
                <a:latin typeface="Tw Cen MT" panose="020B0602020104020603" pitchFamily="34" charset="0"/>
              </a:rPr>
              <a:t>Bhí </a:t>
            </a:r>
            <a:r>
              <a:rPr lang="ga-IE" sz="2400" dirty="0">
                <a:latin typeface="Tw Cen MT" panose="020B0602020104020603" pitchFamily="34" charset="0"/>
              </a:rPr>
              <a:t>daoine eile in Éirinn, áfach, a chreid nár leor rialtas dúchais a bheith sa tír. Chreid siad gur cheart neamhspleáchas iomlán a bhaint amach ón mBreatain. </a:t>
            </a:r>
          </a:p>
          <a:p>
            <a:r>
              <a:rPr lang="ga-IE" sz="2400" dirty="0" smtClean="0">
                <a:latin typeface="Tw Cen MT" panose="020B0602020104020603" pitchFamily="34" charset="0"/>
              </a:rPr>
              <a:t>Sa bhliain 1914 chuaigh an Bhreatain isteach sa Chéad Chogadh Domhanda</a:t>
            </a:r>
            <a:r>
              <a:rPr lang="ga-IE" sz="2400" dirty="0">
                <a:latin typeface="Tw Cen MT" panose="020B0602020104020603" pitchFamily="34" charset="0"/>
              </a:rPr>
              <a:t>. </a:t>
            </a:r>
            <a:r>
              <a:rPr lang="ga-IE" sz="2400" dirty="0" smtClean="0">
                <a:latin typeface="Tw Cen MT" panose="020B0602020104020603" pitchFamily="34" charset="0"/>
              </a:rPr>
              <a:t/>
            </a:r>
            <a:br>
              <a:rPr lang="ga-IE" sz="2400" dirty="0" smtClean="0">
                <a:latin typeface="Tw Cen MT" panose="020B0602020104020603" pitchFamily="34" charset="0"/>
              </a:rPr>
            </a:br>
            <a:r>
              <a:rPr lang="ga-IE" sz="2400" dirty="0" smtClean="0">
                <a:latin typeface="Tw Cen MT" panose="020B0602020104020603" pitchFamily="34" charset="0"/>
              </a:rPr>
              <a:t>Bhí </a:t>
            </a:r>
            <a:r>
              <a:rPr lang="ga-IE" sz="2400" dirty="0">
                <a:latin typeface="Tw Cen MT" panose="020B0602020104020603" pitchFamily="34" charset="0"/>
              </a:rPr>
              <a:t>aird na Breataine ar an gcogadh, mar sin. Chreid grúpaí áirithe gur deis iontach a bhí </a:t>
            </a:r>
            <a:r>
              <a:rPr lang="en-US" sz="2400" dirty="0" err="1" smtClean="0">
                <a:latin typeface="Tw Cen MT" panose="020B0602020104020603" pitchFamily="34" charset="0"/>
              </a:rPr>
              <a:t>ann</a:t>
            </a:r>
            <a:r>
              <a:rPr lang="en-US" sz="2400" dirty="0" smtClean="0">
                <a:latin typeface="Tw Cen MT" panose="020B0602020104020603" pitchFamily="34" charset="0"/>
              </a:rPr>
              <a:t> </a:t>
            </a:r>
            <a:r>
              <a:rPr lang="ga-IE" sz="2400" dirty="0" smtClean="0">
                <a:latin typeface="Tw Cen MT" panose="020B0602020104020603" pitchFamily="34" charset="0"/>
              </a:rPr>
              <a:t>éirí </a:t>
            </a:r>
            <a:r>
              <a:rPr lang="ga-IE" sz="2400" dirty="0">
                <a:latin typeface="Tw Cen MT" panose="020B0602020104020603" pitchFamily="34" charset="0"/>
              </a:rPr>
              <a:t>amach i gcoinne na Breataine agus neamhspleáchas iomlán a bhaint amach d’Éirinn</a:t>
            </a:r>
            <a:r>
              <a:rPr lang="ga-IE" sz="2400" dirty="0" smtClean="0">
                <a:latin typeface="Tw Cen MT" panose="020B0602020104020603" pitchFamily="34" charset="0"/>
              </a:rPr>
              <a:t>.</a:t>
            </a:r>
            <a:endParaRPr lang="ga-IE" sz="2400" dirty="0">
              <a:latin typeface="Tw Cen MT" panose="020B0602020104020603" pitchFamily="34" charset="0"/>
            </a:endParaRPr>
          </a:p>
        </p:txBody>
      </p:sp>
    </p:spTree>
    <p:extLst>
      <p:ext uri="{BB962C8B-B14F-4D97-AF65-F5344CB8AC3E}">
        <p14:creationId xmlns:p14="http://schemas.microsoft.com/office/powerpoint/2010/main" val="3383712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1"/>
          <p:cNvSpPr txBox="1">
            <a:spLocks/>
          </p:cNvSpPr>
          <p:nvPr/>
        </p:nvSpPr>
        <p:spPr>
          <a:xfrm>
            <a:off x="2013422" y="2148323"/>
            <a:ext cx="8190557" cy="2874154"/>
          </a:xfrm>
          <a:prstGeom prst="rect">
            <a:avLst/>
          </a:prstGeom>
          <a:solidFill>
            <a:schemeClr val="bg1">
              <a:lumMod val="95000"/>
            </a:schemeClr>
          </a:solidFill>
        </p:spPr>
        <p:txBody>
          <a:bodyPr lIns="144000" tIns="108000" rIns="108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r>
              <a:rPr lang="ga-IE" sz="4000" dirty="0" smtClean="0">
                <a:latin typeface="Tw Cen MT" panose="020B0602020104020603" pitchFamily="34" charset="0"/>
              </a:rPr>
              <a:t>Bráithreachas Phoblacht na hÉireann</a:t>
            </a:r>
          </a:p>
          <a:p>
            <a:pPr marL="355600" indent="-355600"/>
            <a:r>
              <a:rPr lang="ga-IE" sz="4000" dirty="0" smtClean="0">
                <a:latin typeface="Tw Cen MT" panose="020B0602020104020603" pitchFamily="34" charset="0"/>
              </a:rPr>
              <a:t>Óglaigh </a:t>
            </a:r>
            <a:r>
              <a:rPr lang="ga-IE" sz="4000" dirty="0">
                <a:latin typeface="Tw Cen MT" panose="020B0602020104020603" pitchFamily="34" charset="0"/>
              </a:rPr>
              <a:t>na hÉireann</a:t>
            </a:r>
          </a:p>
          <a:p>
            <a:pPr marL="355600" indent="-355600"/>
            <a:r>
              <a:rPr lang="ga-IE" sz="4000" dirty="0">
                <a:latin typeface="Tw Cen MT" panose="020B0602020104020603" pitchFamily="34" charset="0"/>
              </a:rPr>
              <a:t>Cumann na mBan</a:t>
            </a:r>
          </a:p>
          <a:p>
            <a:pPr marL="355600" indent="-355600"/>
            <a:r>
              <a:rPr lang="ga-IE" sz="4000" dirty="0" smtClean="0">
                <a:latin typeface="Tw Cen MT" panose="020B0602020104020603" pitchFamily="34" charset="0"/>
              </a:rPr>
              <a:t>Arm Cathartha na hÉireann</a:t>
            </a:r>
          </a:p>
        </p:txBody>
      </p:sp>
      <p:sp>
        <p:nvSpPr>
          <p:cNvPr id="4" name="Title 2"/>
          <p:cNvSpPr txBox="1">
            <a:spLocks/>
          </p:cNvSpPr>
          <p:nvPr/>
        </p:nvSpPr>
        <p:spPr>
          <a:xfrm>
            <a:off x="896470" y="1133469"/>
            <a:ext cx="10408023"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Grúpaí a ghlac páirt </a:t>
            </a:r>
            <a:r>
              <a:rPr lang="en-US" sz="4000" dirty="0" smtClean="0">
                <a:latin typeface="Britannic Bold" panose="020B0903060703020204" pitchFamily="34" charset="0"/>
              </a:rPr>
              <a:t>in </a:t>
            </a:r>
            <a:r>
              <a:rPr lang="ga-IE" sz="4000" dirty="0" smtClean="0">
                <a:latin typeface="Britannic Bold" panose="020B0903060703020204" pitchFamily="34" charset="0"/>
              </a:rPr>
              <a:t>Éirí Amach na Cásca</a:t>
            </a:r>
            <a:endParaRPr lang="ga-IE" sz="4000" dirty="0">
              <a:latin typeface="Britannic Bold" panose="020B0903060703020204" pitchFamily="34" charset="0"/>
            </a:endParaRPr>
          </a:p>
        </p:txBody>
      </p:sp>
    </p:spTree>
    <p:extLst>
      <p:ext uri="{BB962C8B-B14F-4D97-AF65-F5344CB8AC3E}">
        <p14:creationId xmlns:p14="http://schemas.microsoft.com/office/powerpoint/2010/main" val="418455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3600" dirty="0" smtClean="0">
                <a:latin typeface="Britannic Bold" panose="020B0903060703020204" pitchFamily="34" charset="0"/>
              </a:rPr>
              <a:t>Bráithreachas Phoblacht na hÉireann (an IRB)</a:t>
            </a:r>
            <a:endParaRPr lang="ga-IE" sz="3600" dirty="0">
              <a:latin typeface="Britannic Bold" panose="020B0903060703020204"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42889" y="2231299"/>
            <a:ext cx="4286250" cy="3261795"/>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705099" y="1591056"/>
            <a:ext cx="6000501" cy="454228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434975" indent="-342900">
              <a:buFont typeface="Arial" panose="020B0604020202020204" pitchFamily="34" charset="0"/>
              <a:buChar char="•"/>
            </a:pPr>
            <a:r>
              <a:rPr lang="ga-IE" sz="2200" dirty="0" smtClean="0">
                <a:solidFill>
                  <a:schemeClr val="tx1"/>
                </a:solidFill>
                <a:latin typeface="Tw Cen MT" panose="020B0602020104020603" pitchFamily="34" charset="0"/>
              </a:rPr>
              <a:t>Bunaíodh </a:t>
            </a:r>
            <a:r>
              <a:rPr lang="ga-IE" sz="2200" dirty="0">
                <a:solidFill>
                  <a:schemeClr val="tx1"/>
                </a:solidFill>
                <a:latin typeface="Tw Cen MT" panose="020B0602020104020603" pitchFamily="34" charset="0"/>
              </a:rPr>
              <a:t>Bráithreachas Phoblacht na hÉireann sa bhliain 1858. Cumann rúnda ba ea é. </a:t>
            </a:r>
          </a:p>
          <a:p>
            <a:pPr marL="434975" indent="-342900">
              <a:buFont typeface="Arial" panose="020B0604020202020204" pitchFamily="34" charset="0"/>
              <a:buChar char="•"/>
            </a:pPr>
            <a:r>
              <a:rPr lang="ga-IE" sz="2200" dirty="0" smtClean="0">
                <a:solidFill>
                  <a:schemeClr val="tx1"/>
                </a:solidFill>
                <a:latin typeface="Tw Cen MT" panose="020B0602020104020603" pitchFamily="34" charset="0"/>
              </a:rPr>
              <a:t>Chreid </a:t>
            </a:r>
            <a:r>
              <a:rPr lang="ga-IE" sz="2200" dirty="0">
                <a:solidFill>
                  <a:schemeClr val="tx1"/>
                </a:solidFill>
                <a:latin typeface="Tw Cen MT" panose="020B0602020104020603" pitchFamily="34" charset="0"/>
              </a:rPr>
              <a:t>na baill gur cheart d’Éirinn </a:t>
            </a:r>
            <a:r>
              <a:rPr lang="ga-IE" sz="2200" dirty="0" smtClean="0">
                <a:solidFill>
                  <a:schemeClr val="tx1"/>
                </a:solidFill>
                <a:latin typeface="Tw Cen MT" panose="020B0602020104020603" pitchFamily="34" charset="0"/>
              </a:rPr>
              <a:t>neamhspleáchas </a:t>
            </a:r>
            <a:r>
              <a:rPr lang="ga-IE" sz="2200" dirty="0">
                <a:solidFill>
                  <a:schemeClr val="tx1"/>
                </a:solidFill>
                <a:latin typeface="Tw Cen MT" panose="020B0602020104020603" pitchFamily="34" charset="0"/>
              </a:rPr>
              <a:t>iomlán a bhaint amach ón mBreatain. Bhí siad sásta foréigean a úsáid chun é sin a bhaint amach.</a:t>
            </a:r>
          </a:p>
          <a:p>
            <a:pPr marL="434975" indent="-342900">
              <a:buFont typeface="Arial" panose="020B0604020202020204" pitchFamily="34" charset="0"/>
              <a:buChar char="•"/>
            </a:pPr>
            <a:r>
              <a:rPr lang="ga-IE" sz="2200" dirty="0" smtClean="0">
                <a:solidFill>
                  <a:schemeClr val="tx1"/>
                </a:solidFill>
                <a:latin typeface="Tw Cen MT" panose="020B0602020104020603" pitchFamily="34" charset="0"/>
              </a:rPr>
              <a:t>Is </a:t>
            </a:r>
            <a:r>
              <a:rPr lang="ga-IE" sz="2200" dirty="0">
                <a:solidFill>
                  <a:schemeClr val="tx1"/>
                </a:solidFill>
                <a:latin typeface="Tw Cen MT" panose="020B0602020104020603" pitchFamily="34" charset="0"/>
              </a:rPr>
              <a:t>é Bráithreachas Phoblacht na hÉireann </a:t>
            </a:r>
            <a:r>
              <a:rPr lang="ga-IE" sz="2200" dirty="0" smtClean="0">
                <a:solidFill>
                  <a:schemeClr val="tx1"/>
                </a:solidFill>
                <a:latin typeface="Tw Cen MT" panose="020B0602020104020603" pitchFamily="34" charset="0"/>
              </a:rPr>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 </a:t>
            </a:r>
            <a:r>
              <a:rPr lang="ga-IE" sz="2200" dirty="0">
                <a:solidFill>
                  <a:schemeClr val="tx1"/>
                </a:solidFill>
                <a:latin typeface="Tw Cen MT" panose="020B0602020104020603" pitchFamily="34" charset="0"/>
              </a:rPr>
              <a:t>d’eagraigh Éirí Amach na Cásca.</a:t>
            </a:r>
          </a:p>
          <a:p>
            <a:pPr marL="434975" indent="-342900">
              <a:buFont typeface="Arial" panose="020B0604020202020204" pitchFamily="34" charset="0"/>
              <a:buChar char="•"/>
            </a:pPr>
            <a:r>
              <a:rPr lang="ga-IE" sz="2200" dirty="0" smtClean="0">
                <a:solidFill>
                  <a:schemeClr val="tx1"/>
                </a:solidFill>
                <a:latin typeface="Tw Cen MT" panose="020B0602020104020603" pitchFamily="34" charset="0"/>
              </a:rPr>
              <a:t>Bhí </a:t>
            </a:r>
            <a:r>
              <a:rPr lang="ga-IE" sz="2200" dirty="0">
                <a:solidFill>
                  <a:schemeClr val="tx1"/>
                </a:solidFill>
                <a:latin typeface="Tw Cen MT" panose="020B0602020104020603" pitchFamily="34" charset="0"/>
              </a:rPr>
              <a:t>Pádraig Mac Piarais* ina bhall </a:t>
            </a:r>
            <a:r>
              <a:rPr lang="ga-IE" sz="2200" dirty="0" smtClean="0">
                <a:solidFill>
                  <a:schemeClr val="tx1"/>
                </a:solidFill>
                <a:latin typeface="Tw Cen MT" panose="020B0602020104020603" pitchFamily="34" charset="0"/>
              </a:rPr>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de </a:t>
            </a:r>
            <a:r>
              <a:rPr lang="ga-IE" sz="2200" dirty="0">
                <a:solidFill>
                  <a:schemeClr val="tx1"/>
                </a:solidFill>
                <a:latin typeface="Tw Cen MT" panose="020B0602020104020603" pitchFamily="34" charset="0"/>
              </a:rPr>
              <a:t>Bhráithreachas Phoblacht na hÉireann. </a:t>
            </a:r>
            <a:r>
              <a:rPr lang="ga-IE" sz="2200" dirty="0" smtClean="0">
                <a:solidFill>
                  <a:schemeClr val="tx1"/>
                </a:solidFill>
                <a:latin typeface="Tw Cen MT" panose="020B0602020104020603" pitchFamily="34" charset="0"/>
              </a:rPr>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Bhí </a:t>
            </a:r>
            <a:r>
              <a:rPr lang="ga-IE" sz="2200" dirty="0">
                <a:solidFill>
                  <a:schemeClr val="tx1"/>
                </a:solidFill>
                <a:latin typeface="Tw Cen MT" panose="020B0602020104020603" pitchFamily="34" charset="0"/>
              </a:rPr>
              <a:t>sé ina bhall </a:t>
            </a:r>
            <a:r>
              <a:rPr lang="ga-IE" sz="2200" dirty="0" err="1">
                <a:solidFill>
                  <a:schemeClr val="tx1"/>
                </a:solidFill>
                <a:latin typeface="Tw Cen MT" panose="020B0602020104020603" pitchFamily="34" charset="0"/>
              </a:rPr>
              <a:t>d’Óglaigh</a:t>
            </a:r>
            <a:r>
              <a:rPr lang="ga-IE" sz="2200" dirty="0">
                <a:solidFill>
                  <a:schemeClr val="tx1"/>
                </a:solidFill>
                <a:latin typeface="Tw Cen MT" panose="020B0602020104020603" pitchFamily="34" charset="0"/>
              </a:rPr>
              <a:t> na hÉireann freisin. </a:t>
            </a:r>
            <a:r>
              <a:rPr lang="ga-IE" sz="2200" dirty="0" smtClean="0">
                <a:solidFill>
                  <a:schemeClr val="tx1"/>
                </a:solidFill>
                <a:latin typeface="Tw Cen MT" panose="020B0602020104020603" pitchFamily="34" charset="0"/>
              </a:rPr>
              <a:t>Bhí ról lárnach aige in </a:t>
            </a:r>
            <a:r>
              <a:rPr lang="ga-IE" sz="2200" dirty="0">
                <a:solidFill>
                  <a:schemeClr val="tx1"/>
                </a:solidFill>
                <a:latin typeface="Tw Cen MT" panose="020B0602020104020603" pitchFamily="34" charset="0"/>
              </a:rPr>
              <a:t>Éirí Amach na Cásca.</a:t>
            </a:r>
          </a:p>
        </p:txBody>
      </p:sp>
      <p:sp>
        <p:nvSpPr>
          <p:cNvPr id="6" name="TextBox 2"/>
          <p:cNvSpPr txBox="1"/>
          <p:nvPr/>
        </p:nvSpPr>
        <p:spPr>
          <a:xfrm>
            <a:off x="179294" y="6415457"/>
            <a:ext cx="11887200" cy="369332"/>
          </a:xfrm>
          <a:prstGeom prst="rect">
            <a:avLst/>
          </a:prstGeom>
          <a:noFill/>
        </p:spPr>
        <p:txBody>
          <a:bodyPr wrap="square" rtlCol="0">
            <a:spAutoFit/>
          </a:bodyPr>
          <a:lstStyle/>
          <a:p>
            <a:pPr algn="ctr"/>
            <a:r>
              <a:rPr lang="en-IE" dirty="0" smtClean="0"/>
              <a:t>*</a:t>
            </a:r>
            <a:r>
              <a:rPr lang="ga-IE" dirty="0" smtClean="0">
                <a:latin typeface="Tw Cen MT" panose="020B0602020104020603" pitchFamily="34" charset="0"/>
              </a:rPr>
              <a:t>Patrick </a:t>
            </a:r>
            <a:r>
              <a:rPr lang="ga-IE" dirty="0" err="1" smtClean="0">
                <a:latin typeface="Tw Cen MT" panose="020B0602020104020603" pitchFamily="34" charset="0"/>
              </a:rPr>
              <a:t>Pearse</a:t>
            </a:r>
            <a:r>
              <a:rPr lang="en-US" dirty="0">
                <a:latin typeface="Tw Cen MT" panose="020B0602020104020603" pitchFamily="34" charset="0"/>
              </a:rPr>
              <a:t> </a:t>
            </a:r>
            <a:r>
              <a:rPr lang="ga-IE" dirty="0" smtClean="0">
                <a:latin typeface="Tw Cen MT" panose="020B0602020104020603" pitchFamily="34" charset="0"/>
              </a:rPr>
              <a:t>mar ab fhearr aithne air</a:t>
            </a:r>
            <a:endParaRPr lang="ga-IE" dirty="0"/>
          </a:p>
        </p:txBody>
      </p:sp>
    </p:spTree>
    <p:extLst>
      <p:ext uri="{BB962C8B-B14F-4D97-AF65-F5344CB8AC3E}">
        <p14:creationId xmlns:p14="http://schemas.microsoft.com/office/powerpoint/2010/main" val="2037308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Óglaigh na hÉireann </a:t>
            </a:r>
            <a:endParaRPr lang="ga-IE" sz="4000" dirty="0">
              <a:latin typeface="Britannic Bold" panose="020B0903060703020204" pitchFamily="34" charset="0"/>
            </a:endParaRPr>
          </a:p>
        </p:txBody>
      </p:sp>
      <p:sp>
        <p:nvSpPr>
          <p:cNvPr id="13" name="Rounded Rectangle 12"/>
          <p:cNvSpPr/>
          <p:nvPr/>
        </p:nvSpPr>
        <p:spPr>
          <a:xfrm>
            <a:off x="4936066" y="1866912"/>
            <a:ext cx="6248400" cy="3942633"/>
          </a:xfrm>
          <a:prstGeom prst="roundRect">
            <a:avLst>
              <a:gd name="adj" fmla="val 134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Bunaíodh </a:t>
            </a:r>
            <a:r>
              <a:rPr lang="ga-IE" sz="2200" dirty="0">
                <a:solidFill>
                  <a:schemeClr val="tx1"/>
                </a:solidFill>
                <a:latin typeface="Tw Cen MT" panose="020B0602020104020603" pitchFamily="34" charset="0"/>
              </a:rPr>
              <a:t>Óglaigh na hÉireann sa bhliain 1913. </a:t>
            </a:r>
            <a:r>
              <a:rPr lang="ga-IE" sz="2200" dirty="0" smtClean="0">
                <a:solidFill>
                  <a:schemeClr val="tx1"/>
                </a:solidFill>
                <a:latin typeface="Tw Cen MT" panose="020B0602020104020603" pitchFamily="34" charset="0"/>
              </a:rPr>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Is </a:t>
            </a:r>
            <a:r>
              <a:rPr lang="ga-IE" sz="2200" dirty="0">
                <a:solidFill>
                  <a:schemeClr val="tx1"/>
                </a:solidFill>
                <a:latin typeface="Tw Cen MT" panose="020B0602020104020603" pitchFamily="34" charset="0"/>
              </a:rPr>
              <a:t>é an aidhm a bhí acu ná </a:t>
            </a:r>
            <a:r>
              <a:rPr lang="ga-IE" sz="2200" dirty="0" smtClean="0">
                <a:solidFill>
                  <a:schemeClr val="tx1"/>
                </a:solidFill>
                <a:latin typeface="Tw Cen MT" panose="020B0602020104020603" pitchFamily="34" charset="0"/>
              </a:rPr>
              <a:t>rialtas dúchais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 </a:t>
            </a:r>
            <a:r>
              <a:rPr lang="ga-IE" sz="2200" dirty="0">
                <a:solidFill>
                  <a:schemeClr val="tx1"/>
                </a:solidFill>
                <a:latin typeface="Tw Cen MT" panose="020B0602020104020603" pitchFamily="34" charset="0"/>
              </a:rPr>
              <a:t>bhaint amach d’Éirinn. </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Bhí </a:t>
            </a:r>
            <a:r>
              <a:rPr lang="ga-IE" sz="2200" dirty="0">
                <a:solidFill>
                  <a:schemeClr val="tx1"/>
                </a:solidFill>
                <a:latin typeface="Tw Cen MT" panose="020B0602020104020603" pitchFamily="34" charset="0"/>
              </a:rPr>
              <a:t>Eoin Mac Néill ina cheannaire ar na hÓglaigh.</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Bhí </a:t>
            </a:r>
            <a:r>
              <a:rPr lang="ga-IE" sz="2200" dirty="0">
                <a:solidFill>
                  <a:schemeClr val="tx1"/>
                </a:solidFill>
                <a:latin typeface="Tw Cen MT" panose="020B0602020104020603" pitchFamily="34" charset="0"/>
              </a:rPr>
              <a:t>cuid mhór de cheannairí Bhráithreachas Phoblacht na hÉireann ina mbaill </a:t>
            </a:r>
            <a:r>
              <a:rPr lang="ga-IE" sz="2200" dirty="0" err="1">
                <a:solidFill>
                  <a:schemeClr val="tx1"/>
                </a:solidFill>
                <a:latin typeface="Tw Cen MT" panose="020B0602020104020603" pitchFamily="34" charset="0"/>
              </a:rPr>
              <a:t>d’Óglaigh</a:t>
            </a:r>
            <a:r>
              <a:rPr lang="ga-IE" sz="2200" dirty="0">
                <a:solidFill>
                  <a:schemeClr val="tx1"/>
                </a:solidFill>
                <a:latin typeface="Tw Cen MT" panose="020B0602020104020603" pitchFamily="34" charset="0"/>
              </a:rPr>
              <a:t> </a:t>
            </a:r>
            <a:r>
              <a:rPr lang="ga-IE" sz="2200" dirty="0" smtClean="0">
                <a:solidFill>
                  <a:schemeClr val="tx1"/>
                </a:solidFill>
                <a:latin typeface="Tw Cen MT" panose="020B0602020104020603" pitchFamily="34" charset="0"/>
              </a:rPr>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na </a:t>
            </a:r>
            <a:r>
              <a:rPr lang="ga-IE" sz="2200" dirty="0">
                <a:solidFill>
                  <a:schemeClr val="tx1"/>
                </a:solidFill>
                <a:latin typeface="Tw Cen MT" panose="020B0602020104020603" pitchFamily="34" charset="0"/>
              </a:rPr>
              <a:t>hÉireann freisin. Dá bhrí sin, bhí Óglaigh </a:t>
            </a:r>
            <a:r>
              <a:rPr lang="ga-IE" sz="2200" dirty="0" smtClean="0">
                <a:solidFill>
                  <a:schemeClr val="tx1"/>
                </a:solidFill>
                <a:latin typeface="Tw Cen MT" panose="020B0602020104020603" pitchFamily="34" charset="0"/>
              </a:rPr>
              <a:t>na </a:t>
            </a:r>
            <a:r>
              <a:rPr lang="ga-IE" sz="2200" dirty="0">
                <a:solidFill>
                  <a:schemeClr val="tx1"/>
                </a:solidFill>
                <a:latin typeface="Tw Cen MT" panose="020B0602020104020603" pitchFamily="34" charset="0"/>
              </a:rPr>
              <a:t>hÉireann go mór faoi thionchar Bhráithreachas Phoblacht na hÉireann.</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Formhór na ndaoine a ghlac páirt in Éirí Amach na Cásca, ba bhaill </a:t>
            </a:r>
            <a:r>
              <a:rPr lang="ga-IE" sz="2200" dirty="0" err="1" smtClean="0">
                <a:solidFill>
                  <a:schemeClr val="tx1"/>
                </a:solidFill>
                <a:latin typeface="Tw Cen MT" panose="020B0602020104020603" pitchFamily="34" charset="0"/>
              </a:rPr>
              <a:t>d’Óglaigh</a:t>
            </a:r>
            <a:r>
              <a:rPr lang="ga-IE" sz="2200" dirty="0" smtClean="0">
                <a:solidFill>
                  <a:schemeClr val="tx1"/>
                </a:solidFill>
                <a:latin typeface="Tw Cen MT" panose="020B0602020104020603" pitchFamily="34" charset="0"/>
              </a:rPr>
              <a:t> na hÉireann iad.</a:t>
            </a:r>
            <a:endParaRPr lang="ga-IE" sz="2200" dirty="0">
              <a:solidFill>
                <a:schemeClr val="tx1"/>
              </a:solidFill>
              <a:latin typeface="Tw Cen MT" panose="020B0602020104020603" pitchFamily="34" charset="0"/>
            </a:endParaRPr>
          </a:p>
        </p:txBody>
      </p:sp>
      <p:pic>
        <p:nvPicPr>
          <p:cNvPr id="3074" name="Picture 2" descr="http://www.nli.ie/1916/exhibition/en/content/stagesetters/force/eoinmacneill/img/00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2266" y="1893264"/>
            <a:ext cx="2855210" cy="3889932"/>
          </a:xfrm>
          <a:prstGeom prst="rect">
            <a:avLst/>
          </a:prstGeom>
          <a:noFill/>
          <a:extLst>
            <a:ext uri="{909E8E84-426E-40DD-AFC4-6F175D3DCCD1}">
              <a14:hiddenFill xmlns:a14="http://schemas.microsoft.com/office/drawing/2010/main">
                <a:solidFill>
                  <a:srgbClr val="FFFFFF"/>
                </a:solidFill>
              </a14:hiddenFill>
            </a:ext>
          </a:extLst>
        </p:spPr>
      </p:pic>
      <p:sp>
        <p:nvSpPr>
          <p:cNvPr id="6" name="Bosca téacs 2"/>
          <p:cNvSpPr txBox="1"/>
          <p:nvPr/>
        </p:nvSpPr>
        <p:spPr>
          <a:xfrm rot="16200000">
            <a:off x="-702707" y="3730506"/>
            <a:ext cx="3889934" cy="215444"/>
          </a:xfrm>
          <a:prstGeom prst="rect">
            <a:avLst/>
          </a:prstGeom>
          <a:noFill/>
        </p:spPr>
        <p:txBody>
          <a:bodyPr wrap="square" rtlCol="0">
            <a:spAutoFit/>
          </a:bodyPr>
          <a:lstStyle/>
          <a:p>
            <a:r>
              <a:rPr lang="en-US" sz="800" dirty="0" smtClean="0"/>
              <a:t>Le </a:t>
            </a:r>
            <a:r>
              <a:rPr lang="ga-IE" sz="800" dirty="0" smtClean="0"/>
              <a:t>caoinchead ó Leabharlann Náisiúnta na hÉireann.</a:t>
            </a:r>
            <a:endParaRPr lang="ga-IE" sz="800" dirty="0"/>
          </a:p>
        </p:txBody>
      </p:sp>
    </p:spTree>
    <p:extLst>
      <p:ext uri="{BB962C8B-B14F-4D97-AF65-F5344CB8AC3E}">
        <p14:creationId xmlns:p14="http://schemas.microsoft.com/office/powerpoint/2010/main" val="3027305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https://www.irishcentral.com/roots/history/gunrunners-and-front-line-fighters-the-women-of-the-1916-rising</a:t>
            </a:r>
            <a:endParaRPr lang="ga-IE" dirty="0"/>
          </a:p>
        </p:txBody>
      </p:sp>
      <p:sp>
        <p:nvSpPr>
          <p:cNvPr id="12"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Cumann na mBan</a:t>
            </a:r>
            <a:endParaRPr lang="ga-IE" sz="4000" dirty="0">
              <a:latin typeface="Britannic Bold" panose="020B0903060703020204" pitchFamily="34" charset="0"/>
            </a:endParaRPr>
          </a:p>
        </p:txBody>
      </p:sp>
      <p:sp>
        <p:nvSpPr>
          <p:cNvPr id="14" name="Rounded Rectangle 13"/>
          <p:cNvSpPr/>
          <p:nvPr/>
        </p:nvSpPr>
        <p:spPr>
          <a:xfrm>
            <a:off x="864223" y="1654505"/>
            <a:ext cx="5490005" cy="435346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Bunaíodh Cumann na mBan sa bhliain 1914 </a:t>
            </a:r>
            <a:r>
              <a:rPr lang="en-US" sz="2200" dirty="0" smtClean="0">
                <a:solidFill>
                  <a:schemeClr val="tx1"/>
                </a:solidFill>
                <a:latin typeface="Tw Cen MT" panose="020B0602020104020603" pitchFamily="34" charset="0"/>
              </a:rPr>
              <a:t/>
            </a:r>
            <a:br>
              <a:rPr lang="en-US"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mar fhórsa cúnta chun tacú le hÓglaigh </a:t>
            </a:r>
            <a:r>
              <a:rPr lang="en-US" sz="2200" dirty="0" smtClean="0">
                <a:solidFill>
                  <a:schemeClr val="tx1"/>
                </a:solidFill>
                <a:latin typeface="Tw Cen MT" panose="020B0602020104020603" pitchFamily="34" charset="0"/>
              </a:rPr>
              <a:t/>
            </a:r>
            <a:br>
              <a:rPr lang="en-US"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na hÉireann.</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Bhí</a:t>
            </a:r>
            <a:r>
              <a:rPr lang="en-US" sz="2200" dirty="0" smtClean="0">
                <a:solidFill>
                  <a:schemeClr val="tx1"/>
                </a:solidFill>
                <a:latin typeface="Tw Cen MT" panose="020B0602020104020603" pitchFamily="34" charset="0"/>
              </a:rPr>
              <a:t> </a:t>
            </a:r>
            <a:r>
              <a:rPr lang="ga-IE" sz="2200" dirty="0" smtClean="0">
                <a:solidFill>
                  <a:schemeClr val="tx1"/>
                </a:solidFill>
                <a:latin typeface="Tw Cen MT" panose="020B0602020104020603" pitchFamily="34" charset="0"/>
              </a:rPr>
              <a:t>róil éagsúla ag baill Chumann na mBan in Éirí Amach na Cásca. Thug cuid acu teachtaireachtaí agus airm ó fhoirgneamh go foirgneamh le linn na troda. Banaltraí ba ea cuid eile acu agus thug siad aire do na daoine gonta. </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Ball de Chumann na mBan a raibh páirt thábhachtach aici san </a:t>
            </a:r>
            <a:r>
              <a:rPr lang="en-US" sz="2200" dirty="0" smtClean="0">
                <a:solidFill>
                  <a:schemeClr val="tx1"/>
                </a:solidFill>
                <a:latin typeface="Tw Cen MT" panose="020B0602020104020603" pitchFamily="34" charset="0"/>
              </a:rPr>
              <a:t>É</a:t>
            </a:r>
            <a:r>
              <a:rPr lang="ga-IE" sz="2200" dirty="0" err="1" smtClean="0">
                <a:solidFill>
                  <a:schemeClr val="tx1"/>
                </a:solidFill>
                <a:latin typeface="Tw Cen MT" panose="020B0602020104020603" pitchFamily="34" charset="0"/>
              </a:rPr>
              <a:t>irí</a:t>
            </a:r>
            <a:r>
              <a:rPr lang="ga-IE" sz="2200" dirty="0" smtClean="0">
                <a:solidFill>
                  <a:schemeClr val="tx1"/>
                </a:solidFill>
                <a:latin typeface="Tw Cen MT" panose="020B0602020104020603" pitchFamily="34" charset="0"/>
              </a:rPr>
              <a:t> </a:t>
            </a:r>
            <a:r>
              <a:rPr lang="en-US" sz="2200" dirty="0" smtClean="0">
                <a:solidFill>
                  <a:schemeClr val="tx1"/>
                </a:solidFill>
                <a:latin typeface="Tw Cen MT" panose="020B0602020104020603" pitchFamily="34" charset="0"/>
              </a:rPr>
              <a:t>A</a:t>
            </a:r>
            <a:r>
              <a:rPr lang="ga-IE" sz="2200" dirty="0" smtClean="0">
                <a:solidFill>
                  <a:schemeClr val="tx1"/>
                </a:solidFill>
                <a:latin typeface="Tw Cen MT" panose="020B0602020104020603" pitchFamily="34" charset="0"/>
              </a:rPr>
              <a:t>mach ba ea </a:t>
            </a:r>
            <a:r>
              <a:rPr lang="en-US" sz="2200" dirty="0" smtClean="0">
                <a:solidFill>
                  <a:schemeClr val="tx1"/>
                </a:solidFill>
                <a:latin typeface="Tw Cen MT" panose="020B0602020104020603" pitchFamily="34" charset="0"/>
              </a:rPr>
              <a:t/>
            </a:r>
            <a:br>
              <a:rPr lang="en-US" sz="2200" dirty="0" smtClean="0">
                <a:solidFill>
                  <a:schemeClr val="tx1"/>
                </a:solidFill>
                <a:latin typeface="Tw Cen MT" panose="020B0602020104020603" pitchFamily="34" charset="0"/>
              </a:rPr>
            </a:br>
            <a:r>
              <a:rPr lang="ga-IE" sz="2200" dirty="0" err="1" smtClean="0">
                <a:solidFill>
                  <a:schemeClr val="tx1"/>
                </a:solidFill>
                <a:latin typeface="Tw Cen MT" panose="020B0602020104020603" pitchFamily="34" charset="0"/>
              </a:rPr>
              <a:t>Éilís</a:t>
            </a:r>
            <a:r>
              <a:rPr lang="ga-IE" sz="2200" dirty="0" smtClean="0">
                <a:solidFill>
                  <a:schemeClr val="tx1"/>
                </a:solidFill>
                <a:latin typeface="Tw Cen MT" panose="020B0602020104020603" pitchFamily="34" charset="0"/>
              </a:rPr>
              <a:t> Ní Fhearghail*.</a:t>
            </a:r>
            <a:endParaRPr lang="ga-IE" sz="2200" dirty="0">
              <a:solidFill>
                <a:schemeClr val="tx1"/>
              </a:solidFill>
              <a:latin typeface="Tw Cen MT" panose="020B0602020104020603"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53368" y="2086429"/>
            <a:ext cx="4593017" cy="34896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p:cNvSpPr txBox="1"/>
          <p:nvPr/>
        </p:nvSpPr>
        <p:spPr>
          <a:xfrm>
            <a:off x="179294" y="6415457"/>
            <a:ext cx="11887200" cy="369332"/>
          </a:xfrm>
          <a:prstGeom prst="rect">
            <a:avLst/>
          </a:prstGeom>
          <a:noFill/>
        </p:spPr>
        <p:txBody>
          <a:bodyPr wrap="square" rtlCol="0">
            <a:spAutoFit/>
          </a:bodyPr>
          <a:lstStyle/>
          <a:p>
            <a:pPr algn="ctr"/>
            <a:r>
              <a:rPr lang="ga-IE" dirty="0" smtClean="0"/>
              <a:t>*</a:t>
            </a:r>
            <a:r>
              <a:rPr lang="ga-IE" dirty="0" err="1">
                <a:latin typeface="Tw Cen MT" panose="020B0602020104020603" pitchFamily="34" charset="0"/>
              </a:rPr>
              <a:t>Elizabeth</a:t>
            </a:r>
            <a:r>
              <a:rPr lang="ga-IE" dirty="0">
                <a:latin typeface="Tw Cen MT" panose="020B0602020104020603" pitchFamily="34" charset="0"/>
              </a:rPr>
              <a:t> </a:t>
            </a:r>
            <a:r>
              <a:rPr lang="ga-IE" dirty="0" err="1">
                <a:latin typeface="Tw Cen MT" panose="020B0602020104020603" pitchFamily="34" charset="0"/>
              </a:rPr>
              <a:t>O’Farrell</a:t>
            </a:r>
            <a:r>
              <a:rPr lang="en-US" dirty="0">
                <a:latin typeface="Tw Cen MT" panose="020B0602020104020603" pitchFamily="34" charset="0"/>
              </a:rPr>
              <a:t> </a:t>
            </a:r>
            <a:r>
              <a:rPr lang="ga-IE" dirty="0">
                <a:latin typeface="Tw Cen MT" panose="020B0602020104020603" pitchFamily="34" charset="0"/>
              </a:rPr>
              <a:t>mar ab fhearr aithne </a:t>
            </a:r>
            <a:r>
              <a:rPr lang="ga-IE" dirty="0" smtClean="0">
                <a:latin typeface="Tw Cen MT" panose="020B0602020104020603" pitchFamily="34" charset="0"/>
              </a:rPr>
              <a:t>uirthi</a:t>
            </a:r>
            <a:endParaRPr lang="ga-IE" dirty="0"/>
          </a:p>
        </p:txBody>
      </p:sp>
    </p:spTree>
    <p:extLst>
      <p:ext uri="{BB962C8B-B14F-4D97-AF65-F5344CB8AC3E}">
        <p14:creationId xmlns:p14="http://schemas.microsoft.com/office/powerpoint/2010/main" val="340897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arn(inVertical)">
                                      <p:cBhvr>
                                        <p:cTn id="17" dur="500"/>
                                        <p:tgtEl>
                                          <p:spTgt spid="14">
                                            <p:txEl>
                                              <p:pRg st="2" end="2"/>
                                            </p:txEl>
                                          </p:spTgt>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2"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Arm Cathartha na hÉireann</a:t>
            </a:r>
            <a:endParaRPr lang="ga-IE" sz="4000" dirty="0">
              <a:latin typeface="Britannic Bold" panose="020B0903060703020204" pitchFamily="34" charset="0"/>
            </a:endParaRPr>
          </a:p>
        </p:txBody>
      </p:sp>
      <p:sp>
        <p:nvSpPr>
          <p:cNvPr id="13" name="Rounded Rectangle 12"/>
          <p:cNvSpPr/>
          <p:nvPr/>
        </p:nvSpPr>
        <p:spPr>
          <a:xfrm>
            <a:off x="971800" y="1601006"/>
            <a:ext cx="6019054" cy="426908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Bunaíodh Arm Cathartha na hÉireann sa bhliain 1913. </a:t>
            </a:r>
            <a:r>
              <a:rPr lang="ga-IE" sz="2200" dirty="0">
                <a:solidFill>
                  <a:schemeClr val="tx1"/>
                </a:solidFill>
                <a:latin typeface="Tw Cen MT" panose="020B0602020104020603" pitchFamily="34" charset="0"/>
              </a:rPr>
              <a:t>Bunaíodh i dtús báire é </a:t>
            </a:r>
            <a:r>
              <a:rPr lang="ga-IE" sz="2200" dirty="0" smtClean="0">
                <a:solidFill>
                  <a:schemeClr val="tx1"/>
                </a:solidFill>
                <a:latin typeface="Tw Cen MT" panose="020B0602020104020603" pitchFamily="34" charset="0"/>
              </a:rPr>
              <a:t>chun oibrithe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 </a:t>
            </a:r>
            <a:r>
              <a:rPr lang="ga-IE" sz="2200" dirty="0">
                <a:solidFill>
                  <a:schemeClr val="tx1"/>
                </a:solidFill>
                <a:latin typeface="Tw Cen MT" panose="020B0602020104020603" pitchFamily="34" charset="0"/>
              </a:rPr>
              <a:t>bhí </a:t>
            </a:r>
            <a:r>
              <a:rPr lang="ga-IE" sz="2200" dirty="0" smtClean="0">
                <a:solidFill>
                  <a:schemeClr val="tx1"/>
                </a:solidFill>
                <a:latin typeface="Tw Cen MT" panose="020B0602020104020603" pitchFamily="34" charset="0"/>
              </a:rPr>
              <a:t>ar </a:t>
            </a:r>
            <a:r>
              <a:rPr lang="ga-IE" sz="2200" dirty="0">
                <a:solidFill>
                  <a:schemeClr val="tx1"/>
                </a:solidFill>
                <a:latin typeface="Tw Cen MT" panose="020B0602020104020603" pitchFamily="34" charset="0"/>
              </a:rPr>
              <a:t>stailc </a:t>
            </a:r>
            <a:r>
              <a:rPr lang="ga-IE" sz="2200" dirty="0" smtClean="0">
                <a:solidFill>
                  <a:schemeClr val="tx1"/>
                </a:solidFill>
                <a:latin typeface="Tw Cen MT" panose="020B0602020104020603" pitchFamily="34" charset="0"/>
              </a:rPr>
              <a:t>a </a:t>
            </a:r>
            <a:r>
              <a:rPr lang="ga-IE" sz="2200" dirty="0">
                <a:solidFill>
                  <a:schemeClr val="tx1"/>
                </a:solidFill>
                <a:latin typeface="Tw Cen MT" panose="020B0602020104020603" pitchFamily="34" charset="0"/>
              </a:rPr>
              <a:t>chosaint. Theastaigh </a:t>
            </a:r>
            <a:r>
              <a:rPr lang="ga-IE" sz="2200" dirty="0" smtClean="0">
                <a:solidFill>
                  <a:schemeClr val="tx1"/>
                </a:solidFill>
                <a:latin typeface="Tw Cen MT" panose="020B0602020104020603" pitchFamily="34" charset="0"/>
              </a:rPr>
              <a:t>ó na baill poblacht shóisialach </a:t>
            </a:r>
            <a:r>
              <a:rPr lang="ga-IE" sz="2200" dirty="0">
                <a:solidFill>
                  <a:schemeClr val="tx1"/>
                </a:solidFill>
                <a:latin typeface="Tw Cen MT" panose="020B0602020104020603" pitchFamily="34" charset="0"/>
              </a:rPr>
              <a:t>a bhunú.</a:t>
            </a:r>
          </a:p>
          <a:p>
            <a:pPr marL="285750" indent="-192088">
              <a:buFont typeface="Arial" panose="020B0604020202020204" pitchFamily="34" charset="0"/>
              <a:buChar char="•"/>
            </a:pPr>
            <a:r>
              <a:rPr lang="ga-IE" sz="2200" dirty="0">
                <a:solidFill>
                  <a:schemeClr val="tx1"/>
                </a:solidFill>
                <a:latin typeface="Tw Cen MT" panose="020B0602020104020603" pitchFamily="34" charset="0"/>
              </a:rPr>
              <a:t>D</a:t>
            </a:r>
            <a:r>
              <a:rPr lang="ga-IE" sz="2200" dirty="0" smtClean="0">
                <a:solidFill>
                  <a:schemeClr val="tx1"/>
                </a:solidFill>
                <a:latin typeface="Tw Cen MT" panose="020B0602020104020603" pitchFamily="34" charset="0"/>
              </a:rPr>
              <a:t>uine de </a:t>
            </a:r>
            <a:r>
              <a:rPr lang="ga-IE" sz="2200" dirty="0" err="1" smtClean="0">
                <a:solidFill>
                  <a:schemeClr val="tx1"/>
                </a:solidFill>
                <a:latin typeface="Tw Cen MT" panose="020B0602020104020603" pitchFamily="34" charset="0"/>
              </a:rPr>
              <a:t>bhunaitheoirí</a:t>
            </a:r>
            <a:r>
              <a:rPr lang="ga-IE" sz="2200" dirty="0" smtClean="0">
                <a:solidFill>
                  <a:schemeClr val="tx1"/>
                </a:solidFill>
                <a:latin typeface="Tw Cen MT" panose="020B0602020104020603" pitchFamily="34" charset="0"/>
              </a:rPr>
              <a:t> an Airm </a:t>
            </a:r>
            <a:r>
              <a:rPr lang="ga-IE" sz="2200" dirty="0">
                <a:solidFill>
                  <a:schemeClr val="tx1"/>
                </a:solidFill>
                <a:latin typeface="Tw Cen MT" panose="020B0602020104020603" pitchFamily="34" charset="0"/>
              </a:rPr>
              <a:t>Chathartha </a:t>
            </a:r>
            <a:r>
              <a:rPr lang="ga-IE" sz="2200" dirty="0" smtClean="0">
                <a:solidFill>
                  <a:schemeClr val="tx1"/>
                </a:solidFill>
                <a:latin typeface="Tw Cen MT" panose="020B0602020104020603" pitchFamily="34" charset="0"/>
              </a:rPr>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ba ea Séamas </a:t>
            </a:r>
            <a:r>
              <a:rPr lang="ga-IE" sz="2200" dirty="0">
                <a:solidFill>
                  <a:schemeClr val="tx1"/>
                </a:solidFill>
                <a:latin typeface="Tw Cen MT" panose="020B0602020104020603" pitchFamily="34" charset="0"/>
              </a:rPr>
              <a:t>Ó </a:t>
            </a:r>
            <a:r>
              <a:rPr lang="ga-IE" sz="2200" dirty="0" smtClean="0">
                <a:solidFill>
                  <a:schemeClr val="tx1"/>
                </a:solidFill>
                <a:latin typeface="Tw Cen MT" panose="020B0602020104020603" pitchFamily="34" charset="0"/>
              </a:rPr>
              <a:t>Conghaile* agus ba eisean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 bhí ina cheannaire air sa bhliain 1916.</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Throid an tArm Cathartha san Éirí Amach.</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Bhí roinnt ban gníomhach in Arm Cathartha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na hÉireann agus ghlac siad páirt sa troid le linn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an Éirí Amach. Ina measc bhí </a:t>
            </a:r>
            <a:r>
              <a:rPr lang="ga-IE" sz="2200" b="1" dirty="0" smtClean="0">
                <a:solidFill>
                  <a:schemeClr val="tx1"/>
                </a:solidFill>
                <a:latin typeface="Tw Cen MT" panose="020B0602020104020603" pitchFamily="34" charset="0"/>
              </a:rPr>
              <a:t>an Chuntaois </a:t>
            </a:r>
            <a:r>
              <a:rPr lang="ga-IE" sz="2200" b="1" dirty="0" err="1" smtClean="0">
                <a:solidFill>
                  <a:schemeClr val="tx1"/>
                </a:solidFill>
                <a:latin typeface="Tw Cen MT" panose="020B0602020104020603" pitchFamily="34" charset="0"/>
              </a:rPr>
              <a:t>Markievicz</a:t>
            </a:r>
            <a:r>
              <a:rPr lang="ga-IE" sz="2200" b="1" dirty="0" smtClean="0">
                <a:solidFill>
                  <a:schemeClr val="tx1"/>
                </a:solidFill>
                <a:latin typeface="Tw Cen MT" panose="020B0602020104020603" pitchFamily="34" charset="0"/>
              </a:rPr>
              <a:t> </a:t>
            </a:r>
            <a:r>
              <a:rPr lang="ga-IE" sz="2200" dirty="0" smtClean="0">
                <a:solidFill>
                  <a:schemeClr val="tx1"/>
                </a:solidFill>
                <a:latin typeface="Tw Cen MT" panose="020B0602020104020603" pitchFamily="34" charset="0"/>
              </a:rPr>
              <a:t>a sheas an fód i bhFaiche </a:t>
            </a:r>
            <a:r>
              <a:rPr lang="ga-IE" sz="2200" dirty="0" err="1" smtClean="0">
                <a:solidFill>
                  <a:schemeClr val="tx1"/>
                </a:solidFill>
                <a:latin typeface="Tw Cen MT" panose="020B0602020104020603" pitchFamily="34" charset="0"/>
              </a:rPr>
              <a:t>Stiabhna</a:t>
            </a:r>
            <a:r>
              <a:rPr lang="ga-IE" sz="2200" dirty="0" smtClean="0">
                <a:solidFill>
                  <a:schemeClr val="tx1"/>
                </a:solidFill>
                <a:latin typeface="Tw Cen MT" panose="020B0602020104020603" pitchFamily="34" charset="0"/>
              </a:rPr>
              <a:t>.  </a:t>
            </a:r>
            <a:endParaRPr lang="ga-IE" sz="2200" dirty="0">
              <a:solidFill>
                <a:schemeClr val="tx1"/>
              </a:solidFill>
              <a:latin typeface="Tw Cen MT" panose="020B0602020104020603" pitchFamily="34" charset="0"/>
            </a:endParaRPr>
          </a:p>
        </p:txBody>
      </p:sp>
      <p:sp>
        <p:nvSpPr>
          <p:cNvPr id="7" name="TextBox 2"/>
          <p:cNvSpPr txBox="1"/>
          <p:nvPr/>
        </p:nvSpPr>
        <p:spPr>
          <a:xfrm>
            <a:off x="179294" y="6415457"/>
            <a:ext cx="11887200" cy="369332"/>
          </a:xfrm>
          <a:prstGeom prst="rect">
            <a:avLst/>
          </a:prstGeom>
          <a:noFill/>
        </p:spPr>
        <p:txBody>
          <a:bodyPr wrap="square" rtlCol="0">
            <a:spAutoFit/>
          </a:bodyPr>
          <a:lstStyle/>
          <a:p>
            <a:pPr algn="ctr"/>
            <a:r>
              <a:rPr lang="ga-IE" dirty="0" smtClean="0"/>
              <a:t>*</a:t>
            </a:r>
            <a:r>
              <a:rPr lang="ga-IE" dirty="0" err="1" smtClean="0">
                <a:latin typeface="Tw Cen MT" panose="020B0602020104020603" pitchFamily="34" charset="0"/>
              </a:rPr>
              <a:t>James</a:t>
            </a:r>
            <a:r>
              <a:rPr lang="ga-IE" dirty="0" smtClean="0">
                <a:latin typeface="Tw Cen MT" panose="020B0602020104020603" pitchFamily="34" charset="0"/>
              </a:rPr>
              <a:t> Connolly</a:t>
            </a:r>
            <a:r>
              <a:rPr lang="en-US" dirty="0" smtClean="0">
                <a:latin typeface="Tw Cen MT" panose="020B0602020104020603" pitchFamily="34" charset="0"/>
              </a:rPr>
              <a:t> </a:t>
            </a:r>
            <a:r>
              <a:rPr lang="ga-IE" dirty="0">
                <a:latin typeface="Tw Cen MT" panose="020B0602020104020603" pitchFamily="34" charset="0"/>
              </a:rPr>
              <a:t>mar ab fhearr aithne air</a:t>
            </a:r>
            <a:endParaRPr lang="ga-IE"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3962"/>
          <a:stretch/>
        </p:blipFill>
        <p:spPr bwMode="auto">
          <a:xfrm>
            <a:off x="7717632" y="1669201"/>
            <a:ext cx="3069234" cy="41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60" b="7097"/>
          <a:stretch/>
        </p:blipFill>
        <p:spPr bwMode="auto">
          <a:xfrm>
            <a:off x="7653425" y="1633201"/>
            <a:ext cx="3133440" cy="4140000"/>
          </a:xfrm>
          <a:prstGeom prst="rect">
            <a:avLst/>
          </a:prstGeom>
          <a:noFill/>
          <a:extLst>
            <a:ext uri="{909E8E84-426E-40DD-AFC4-6F175D3DCCD1}">
              <a14:hiddenFill xmlns:a14="http://schemas.microsoft.com/office/drawing/2010/main">
                <a:solidFill>
                  <a:srgbClr val="FFFFFF"/>
                </a:solidFill>
              </a14:hiddenFill>
            </a:ext>
          </a:extLst>
        </p:spPr>
      </p:pic>
      <p:sp>
        <p:nvSpPr>
          <p:cNvPr id="8" name="Bosca téacs 2"/>
          <p:cNvSpPr txBox="1"/>
          <p:nvPr/>
        </p:nvSpPr>
        <p:spPr>
          <a:xfrm rot="5400000">
            <a:off x="9470440" y="4764237"/>
            <a:ext cx="2848295" cy="215444"/>
          </a:xfrm>
          <a:prstGeom prst="rect">
            <a:avLst/>
          </a:prstGeom>
          <a:noFill/>
        </p:spPr>
        <p:txBody>
          <a:bodyPr wrap="square" rtlCol="0">
            <a:spAutoFit/>
          </a:bodyPr>
          <a:lstStyle/>
          <a:p>
            <a:r>
              <a:rPr lang="ga-IE" sz="800" dirty="0" smtClean="0"/>
              <a:t>Le caoinchead ó Leabharlann Náisiúnta na hÉireann.</a:t>
            </a:r>
            <a:endParaRPr lang="ga-IE" sz="800" dirty="0"/>
          </a:p>
        </p:txBody>
      </p:sp>
    </p:spTree>
    <p:extLst>
      <p:ext uri="{BB962C8B-B14F-4D97-AF65-F5344CB8AC3E}">
        <p14:creationId xmlns:p14="http://schemas.microsoft.com/office/powerpoint/2010/main" val="1433513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arn(inVertical)">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barn(inVertical)">
                                      <p:cBhvr>
                                        <p:cTn id="27" dur="500"/>
                                        <p:tgtEl>
                                          <p:spTgt spid="13">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randombar(horizontal)">
                                      <p:cBhvr>
                                        <p:cTn id="30" dur="500"/>
                                        <p:tgtEl>
                                          <p:spTgt spid="1026"/>
                                        </p:tgtEl>
                                      </p:cBhvr>
                                    </p:animEffect>
                                  </p:childTnLst>
                                </p:cTn>
                              </p:par>
                              <p:par>
                                <p:cTn id="31" presetID="10" presetClass="exit" presetSubtype="0" fill="hold" grpId="0"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Ag Ullmhú don Éirí Amach</a:t>
            </a:r>
            <a:endParaRPr lang="ga-IE" sz="4000" dirty="0">
              <a:latin typeface="Britannic Bold" panose="020B0903060703020204"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36665" y="2570581"/>
            <a:ext cx="3635213" cy="2647871"/>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6"/>
          <p:cNvSpPr/>
          <p:nvPr/>
        </p:nvSpPr>
        <p:spPr>
          <a:xfrm>
            <a:off x="904876" y="1988598"/>
            <a:ext cx="5948686" cy="394168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marL="269875" indent="-176213">
              <a:buFont typeface="Arial" panose="020B0604020202020204" pitchFamily="34" charset="0"/>
              <a:buChar char="•"/>
            </a:pPr>
            <a:r>
              <a:rPr lang="ga-IE" sz="2200" dirty="0">
                <a:solidFill>
                  <a:schemeClr val="tx1"/>
                </a:solidFill>
                <a:latin typeface="Tw Cen MT" panose="020B0602020104020603" pitchFamily="34" charset="0"/>
              </a:rPr>
              <a:t>Bheartaigh Bráithreachas Phoblacht na hÉireann éirí </a:t>
            </a:r>
            <a:r>
              <a:rPr lang="ga-IE" sz="2200" dirty="0" smtClean="0">
                <a:solidFill>
                  <a:schemeClr val="tx1"/>
                </a:solidFill>
                <a:latin typeface="Tw Cen MT" panose="020B0602020104020603" pitchFamily="34" charset="0"/>
              </a:rPr>
              <a:t>amach ar </a:t>
            </a:r>
            <a:r>
              <a:rPr lang="ga-IE" sz="2200" dirty="0">
                <a:solidFill>
                  <a:schemeClr val="tx1"/>
                </a:solidFill>
                <a:latin typeface="Tw Cen MT" panose="020B0602020104020603" pitchFamily="34" charset="0"/>
              </a:rPr>
              <a:t>Dhomhnach Cásca 1916. </a:t>
            </a:r>
          </a:p>
          <a:p>
            <a:pPr marL="269875" indent="-176213">
              <a:buFont typeface="Arial" panose="020B0604020202020204" pitchFamily="34" charset="0"/>
              <a:buChar char="•"/>
            </a:pPr>
            <a:r>
              <a:rPr lang="ga-IE" sz="2200" dirty="0" smtClean="0">
                <a:solidFill>
                  <a:schemeClr val="tx1"/>
                </a:solidFill>
                <a:latin typeface="Tw Cen MT" panose="020B0602020104020603" pitchFamily="34" charset="0"/>
              </a:rPr>
              <a:t>Mheall </a:t>
            </a:r>
            <a:r>
              <a:rPr lang="ga-IE" sz="2200" dirty="0">
                <a:solidFill>
                  <a:schemeClr val="tx1"/>
                </a:solidFill>
                <a:latin typeface="Tw Cen MT" panose="020B0602020104020603" pitchFamily="34" charset="0"/>
              </a:rPr>
              <a:t>siad </a:t>
            </a:r>
            <a:r>
              <a:rPr lang="ga-IE" sz="2200" dirty="0" smtClean="0">
                <a:solidFill>
                  <a:schemeClr val="tx1"/>
                </a:solidFill>
                <a:latin typeface="Tw Cen MT" panose="020B0602020104020603" pitchFamily="34" charset="0"/>
              </a:rPr>
              <a:t>Séamas</a:t>
            </a:r>
            <a:r>
              <a:rPr lang="en-US" sz="2200" dirty="0" smtClean="0">
                <a:solidFill>
                  <a:schemeClr val="tx1"/>
                </a:solidFill>
                <a:latin typeface="Tw Cen MT" panose="020B0602020104020603" pitchFamily="34" charset="0"/>
              </a:rPr>
              <a:t> </a:t>
            </a:r>
            <a:r>
              <a:rPr lang="ga-IE" sz="2200" dirty="0" smtClean="0">
                <a:solidFill>
                  <a:schemeClr val="tx1"/>
                </a:solidFill>
                <a:latin typeface="Tw Cen MT" panose="020B0602020104020603" pitchFamily="34" charset="0"/>
              </a:rPr>
              <a:t>Ó </a:t>
            </a:r>
            <a:r>
              <a:rPr lang="ga-IE" sz="2200" dirty="0">
                <a:solidFill>
                  <a:schemeClr val="tx1"/>
                </a:solidFill>
                <a:latin typeface="Tw Cen MT" panose="020B0602020104020603" pitchFamily="34" charset="0"/>
              </a:rPr>
              <a:t>Conghaile agus Arm Cathartha na hÉireann chun tacú leo. </a:t>
            </a:r>
          </a:p>
          <a:p>
            <a:pPr marL="269875" indent="-176213">
              <a:buFont typeface="Arial" panose="020B0604020202020204" pitchFamily="34" charset="0"/>
              <a:buChar char="•"/>
            </a:pPr>
            <a:r>
              <a:rPr lang="ga-IE" sz="2200" dirty="0">
                <a:solidFill>
                  <a:schemeClr val="tx1"/>
                </a:solidFill>
                <a:latin typeface="Tw Cen MT" panose="020B0602020104020603" pitchFamily="34" charset="0"/>
              </a:rPr>
              <a:t>Choimeád siad a gcuid pleananna i </a:t>
            </a:r>
            <a:r>
              <a:rPr lang="ga-IE" sz="2200" dirty="0" smtClean="0">
                <a:solidFill>
                  <a:schemeClr val="tx1"/>
                </a:solidFill>
                <a:latin typeface="Tw Cen MT" panose="020B0602020104020603" pitchFamily="34" charset="0"/>
              </a:rPr>
              <a:t>dtaobh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an </a:t>
            </a:r>
            <a:r>
              <a:rPr lang="ga-IE" sz="2200" dirty="0">
                <a:solidFill>
                  <a:schemeClr val="tx1"/>
                </a:solidFill>
                <a:latin typeface="Tw Cen MT" panose="020B0602020104020603" pitchFamily="34" charset="0"/>
              </a:rPr>
              <a:t>éirí amach faoi rún ar fad.</a:t>
            </a:r>
          </a:p>
          <a:p>
            <a:pPr marL="269875" indent="-176213">
              <a:buFont typeface="Arial" panose="020B0604020202020204" pitchFamily="34" charset="0"/>
              <a:buChar char="•"/>
            </a:pPr>
            <a:r>
              <a:rPr lang="ga-IE" sz="2200" dirty="0">
                <a:solidFill>
                  <a:schemeClr val="tx1"/>
                </a:solidFill>
                <a:latin typeface="Tw Cen MT" panose="020B0602020104020603" pitchFamily="34" charset="0"/>
              </a:rPr>
              <a:t>Thug Pádraig Mac Piarais ordú </a:t>
            </a:r>
            <a:r>
              <a:rPr lang="ga-IE" sz="2200" dirty="0" err="1" smtClean="0">
                <a:solidFill>
                  <a:schemeClr val="tx1"/>
                </a:solidFill>
                <a:latin typeface="Tw Cen MT" panose="020B0602020104020603" pitchFamily="34" charset="0"/>
              </a:rPr>
              <a:t>d’Óglaigh</a:t>
            </a:r>
            <a:r>
              <a:rPr lang="ga-IE" sz="2200" dirty="0" smtClean="0">
                <a:solidFill>
                  <a:schemeClr val="tx1"/>
                </a:solidFill>
                <a:latin typeface="Tw Cen MT" panose="020B0602020104020603" pitchFamily="34" charset="0"/>
              </a:rPr>
              <a:t> na </a:t>
            </a:r>
            <a:r>
              <a:rPr lang="ga-IE" sz="2200" dirty="0">
                <a:solidFill>
                  <a:schemeClr val="tx1"/>
                </a:solidFill>
                <a:latin typeface="Tw Cen MT" panose="020B0602020104020603" pitchFamily="34" charset="0"/>
              </a:rPr>
              <a:t>hÉireann teacht le chéile ar Dhomhnach </a:t>
            </a:r>
            <a:r>
              <a:rPr lang="ga-IE" sz="2200" dirty="0" smtClean="0">
                <a:solidFill>
                  <a:schemeClr val="tx1"/>
                </a:solidFill>
                <a:latin typeface="Tw Cen MT" panose="020B0602020104020603" pitchFamily="34" charset="0"/>
              </a:rPr>
              <a:t>Cásca</a:t>
            </a:r>
            <a:r>
              <a:rPr lang="ga-IE" sz="2200" dirty="0">
                <a:solidFill>
                  <a:schemeClr val="tx1"/>
                </a:solidFill>
                <a:latin typeface="Tw Cen MT" panose="020B0602020104020603" pitchFamily="34" charset="0"/>
              </a:rPr>
              <a:t>. </a:t>
            </a:r>
            <a:r>
              <a:rPr lang="ga-IE" sz="2200" dirty="0" smtClean="0">
                <a:solidFill>
                  <a:schemeClr val="tx1"/>
                </a:solidFill>
                <a:latin typeface="Tw Cen MT" panose="020B0602020104020603" pitchFamily="34" charset="0"/>
              </a:rPr>
              <a:t>Ní </a:t>
            </a:r>
            <a:r>
              <a:rPr lang="ga-IE" sz="2200" dirty="0">
                <a:solidFill>
                  <a:schemeClr val="tx1"/>
                </a:solidFill>
                <a:latin typeface="Tw Cen MT" panose="020B0602020104020603" pitchFamily="34" charset="0"/>
              </a:rPr>
              <a:t>raibh a fhios ag </a:t>
            </a:r>
            <a:r>
              <a:rPr lang="en-US" sz="2200" dirty="0" err="1" smtClean="0">
                <a:solidFill>
                  <a:schemeClr val="tx1"/>
                </a:solidFill>
                <a:latin typeface="Tw Cen MT" panose="020B0602020104020603" pitchFamily="34" charset="0"/>
              </a:rPr>
              <a:t>ceannaire</a:t>
            </a:r>
            <a:r>
              <a:rPr lang="en-US" sz="2200" dirty="0" smtClean="0">
                <a:solidFill>
                  <a:schemeClr val="tx1"/>
                </a:solidFill>
                <a:latin typeface="Tw Cen MT" panose="020B0602020104020603" pitchFamily="34" charset="0"/>
              </a:rPr>
              <a:t> </a:t>
            </a:r>
            <a:r>
              <a:rPr lang="ga-IE" sz="2200" dirty="0" smtClean="0">
                <a:solidFill>
                  <a:schemeClr val="tx1"/>
                </a:solidFill>
                <a:latin typeface="Tw Cen MT" panose="020B0602020104020603" pitchFamily="34" charset="0"/>
              </a:rPr>
              <a:t>na </a:t>
            </a:r>
            <a:r>
              <a:rPr lang="ga-IE" sz="2200" dirty="0" err="1">
                <a:solidFill>
                  <a:schemeClr val="tx1"/>
                </a:solidFill>
                <a:latin typeface="Tw Cen MT" panose="020B0602020104020603" pitchFamily="34" charset="0"/>
              </a:rPr>
              <a:t>nÓglach</a:t>
            </a:r>
            <a:r>
              <a:rPr lang="ga-IE" sz="2200" dirty="0">
                <a:solidFill>
                  <a:schemeClr val="tx1"/>
                </a:solidFill>
                <a:latin typeface="Tw Cen MT" panose="020B0602020104020603" pitchFamily="34" charset="0"/>
              </a:rPr>
              <a:t>, </a:t>
            </a:r>
            <a:r>
              <a:rPr lang="ga-IE" sz="2200" dirty="0" smtClean="0">
                <a:solidFill>
                  <a:schemeClr val="tx1"/>
                </a:solidFill>
                <a:latin typeface="Tw Cen MT" panose="020B0602020104020603" pitchFamily="34" charset="0"/>
              </a:rPr>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Eoin </a:t>
            </a:r>
            <a:r>
              <a:rPr lang="ga-IE" sz="2200" dirty="0">
                <a:solidFill>
                  <a:schemeClr val="tx1"/>
                </a:solidFill>
                <a:latin typeface="Tw Cen MT" panose="020B0602020104020603" pitchFamily="34" charset="0"/>
              </a:rPr>
              <a:t>Mac Néill, áfach, </a:t>
            </a:r>
            <a:r>
              <a:rPr lang="ga-IE" sz="2200" dirty="0" smtClean="0">
                <a:solidFill>
                  <a:schemeClr val="tx1"/>
                </a:solidFill>
                <a:latin typeface="Tw Cen MT" panose="020B0602020104020603" pitchFamily="34" charset="0"/>
              </a:rPr>
              <a:t>gur </a:t>
            </a:r>
            <a:r>
              <a:rPr lang="ga-IE" sz="2200" dirty="0">
                <a:solidFill>
                  <a:schemeClr val="tx1"/>
                </a:solidFill>
                <a:latin typeface="Tw Cen MT" panose="020B0602020104020603" pitchFamily="34" charset="0"/>
              </a:rPr>
              <a:t>le haghaidh éirí amach </a:t>
            </a:r>
            <a:r>
              <a:rPr lang="ga-IE" sz="2200" dirty="0" smtClean="0">
                <a:solidFill>
                  <a:schemeClr val="tx1"/>
                </a:solidFill>
                <a:latin typeface="Tw Cen MT" panose="020B0602020104020603" pitchFamily="34" charset="0"/>
              </a:rPr>
              <a:t>a dúradh leo teacht </a:t>
            </a:r>
            <a:r>
              <a:rPr lang="ga-IE" sz="2200" dirty="0">
                <a:solidFill>
                  <a:schemeClr val="tx1"/>
                </a:solidFill>
                <a:latin typeface="Tw Cen MT" panose="020B0602020104020603" pitchFamily="34" charset="0"/>
              </a:rPr>
              <a:t>le chéile.</a:t>
            </a:r>
          </a:p>
        </p:txBody>
      </p:sp>
    </p:spTree>
    <p:extLst>
      <p:ext uri="{BB962C8B-B14F-4D97-AF65-F5344CB8AC3E}">
        <p14:creationId xmlns:p14="http://schemas.microsoft.com/office/powerpoint/2010/main" val="4024270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10358</TotalTime>
  <Words>773</Words>
  <Application>Microsoft Office PowerPoint</Application>
  <PresentationFormat>Custom</PresentationFormat>
  <Paragraphs>136</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410</cp:revision>
  <cp:lastPrinted>2017-11-22T08:39:31Z</cp:lastPrinted>
  <dcterms:created xsi:type="dcterms:W3CDTF">2017-09-25T09:32:47Z</dcterms:created>
  <dcterms:modified xsi:type="dcterms:W3CDTF">2019-09-02T10:29:03Z</dcterms:modified>
</cp:coreProperties>
</file>