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6" r:id="rId3"/>
    <p:sldId id="307" r:id="rId4"/>
    <p:sldId id="308" r:id="rId5"/>
    <p:sldId id="309" r:id="rId6"/>
    <p:sldId id="310" r:id="rId7"/>
    <p:sldId id="286" r:id="rId8"/>
    <p:sldId id="303" r:id="rId9"/>
    <p:sldId id="301" r:id="rId10"/>
    <p:sldId id="271" r:id="rId11"/>
    <p:sldId id="290" r:id="rId12"/>
    <p:sldId id="300" r:id="rId13"/>
    <p:sldId id="270" r:id="rId14"/>
    <p:sldId id="279" r:id="rId15"/>
    <p:sldId id="280" r:id="rId16"/>
    <p:sldId id="285" r:id="rId17"/>
    <p:sldId id="278" r:id="rId18"/>
    <p:sldId id="277" r:id="rId19"/>
    <p:sldId id="282" r:id="rId20"/>
    <p:sldId id="287" r:id="rId21"/>
    <p:sldId id="302" r:id="rId22"/>
    <p:sldId id="276" r:id="rId23"/>
    <p:sldId id="311" r:id="rId24"/>
    <p:sldId id="305" r:id="rId25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8DAE7A"/>
    <a:srgbClr val="FEBB58"/>
    <a:srgbClr val="E69900"/>
    <a:srgbClr val="F2B476"/>
    <a:srgbClr val="DFE2D6"/>
    <a:srgbClr val="8BA47F"/>
    <a:srgbClr val="94AB88"/>
    <a:srgbClr val="93A986"/>
    <a:srgbClr val="8CA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1937</a:t>
          </a:r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1939</a:t>
          </a:r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824EC961-09F4-4281-8CFC-C236F4C902BA}">
      <dgm:prSet phldrT="[Text]"/>
      <dgm:spPr/>
      <dgm:t>
        <a:bodyPr/>
        <a:lstStyle/>
        <a:p>
          <a:endParaRPr lang="en-IE" dirty="0"/>
        </a:p>
      </dgm:t>
    </dgm:pt>
    <dgm:pt modelId="{CEABE3F8-2FA5-40D6-8987-9A0422F4D0DB}" type="parTrans" cxnId="{6C39A59E-1525-4D85-BDD2-3E0BD99E7F7A}">
      <dgm:prSet/>
      <dgm:spPr/>
      <dgm:t>
        <a:bodyPr/>
        <a:lstStyle/>
        <a:p>
          <a:endParaRPr lang="en-IE"/>
        </a:p>
      </dgm:t>
    </dgm:pt>
    <dgm:pt modelId="{1CE3210D-719E-4702-A2FD-512AD33E61CC}" type="sibTrans" cxnId="{6C39A59E-1525-4D85-BDD2-3E0BD99E7F7A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1940</a:t>
          </a:r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D2DBFDC-6382-463C-9F70-5A9E30EDD91C}" type="pres">
      <dgm:prSet presAssocID="{59E7C86B-2627-4BFD-9C86-59E519C30A48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 custLinFactNeighborX="-75959" custLinFactNeighborY="-3171">
        <dgm:presLayoutVars>
          <dgm:chMax val="1"/>
          <dgm:bulletEnabled val="1"/>
        </dgm:presLayoutVars>
      </dgm:prSet>
      <dgm:spPr/>
    </dgm:pt>
    <dgm:pt modelId="{223E13A5-90A0-4BF5-9A29-FD18A21174B1}" type="pres">
      <dgm:prSet presAssocID="{2D4F0709-EB36-4A9E-99A3-CF26B82A57E2}" presName="descendantText" presStyleLbl="alignAcc1" presStyleIdx="1" presStyleCnt="3" custLinFactNeighborX="82" custLinFactNeighborY="-6358">
        <dgm:presLayoutVars>
          <dgm:bulletEnabled val="1"/>
        </dgm:presLayoutVars>
      </dgm:prSet>
      <dgm:spPr/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CDAD55A-E702-4B88-AE4A-ABE3E39949BD}" type="pres">
      <dgm:prSet presAssocID="{A1940112-369D-4AA6-B738-6534A8A8AAAB}" presName="descendantText" presStyleLbl="alignAcc1" presStyleIdx="2" presStyleCnt="3" custLinFactNeighborX="246" custLinFactNeighborY="1545">
        <dgm:presLayoutVars>
          <dgm:bulletEnabled val="1"/>
        </dgm:presLayoutVars>
      </dgm:prSet>
      <dgm:spPr/>
    </dgm:pt>
  </dgm:ptLst>
  <dgm:cxnLst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7E5DFC0B-826B-45C6-B4C1-89B154F0EFE0}" type="presOf" srcId="{59E7C86B-2627-4BFD-9C86-59E519C30A48}" destId="{B944DBBA-8B38-43B1-9C85-72D815E85EC2}" srcOrd="0" destOrd="0" presId="urn:microsoft.com/office/officeart/2005/8/layout/chevron2"/>
    <dgm:cxn modelId="{DB588330-EB7B-406D-BB3D-2CEA2BE2557A}" type="presOf" srcId="{A1940112-369D-4AA6-B738-6534A8A8AAAB}" destId="{F6935662-3AEC-4CF6-95F4-C2320327560A}" srcOrd="0" destOrd="0" presId="urn:microsoft.com/office/officeart/2005/8/layout/chevron2"/>
    <dgm:cxn modelId="{C94D0D6A-1B88-460F-B650-046756B44A6F}" type="presOf" srcId="{824EC961-09F4-4281-8CFC-C236F4C902BA}" destId="{223E13A5-90A0-4BF5-9A29-FD18A21174B1}" srcOrd="0" destOrd="0" presId="urn:microsoft.com/office/officeart/2005/8/layout/chevron2"/>
    <dgm:cxn modelId="{0100E86B-E93C-445B-A82E-791CEE27BD94}" type="presOf" srcId="{1A1F1943-4D24-45FE-B841-2A02D964A514}" destId="{1CDAD55A-E702-4B88-AE4A-ABE3E39949BD}" srcOrd="0" destOrd="0" presId="urn:microsoft.com/office/officeart/2005/8/layout/chevron2"/>
    <dgm:cxn modelId="{24EDF873-E29B-4253-BB58-64BD209A2CC2}" type="presOf" srcId="{2D4F0709-EB36-4A9E-99A3-CF26B82A57E2}" destId="{A43C336E-D0D6-486E-BC21-DA65ADE07062}" srcOrd="0" destOrd="0" presId="urn:microsoft.com/office/officeart/2005/8/layout/chevron2"/>
    <dgm:cxn modelId="{6C39A59E-1525-4D85-BDD2-3E0BD99E7F7A}" srcId="{2D4F0709-EB36-4A9E-99A3-CF26B82A57E2}" destId="{824EC961-09F4-4281-8CFC-C236F4C902BA}" srcOrd="0" destOrd="0" parTransId="{CEABE3F8-2FA5-40D6-8987-9A0422F4D0DB}" sibTransId="{1CE3210D-719E-4702-A2FD-512AD33E61CC}"/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708F08F1-3956-4F85-B7EA-E665DB0F2462}" type="presOf" srcId="{3D586E40-F86F-41D1-90D0-6EA23C8C7880}" destId="{449A9AD2-1307-4B60-B2E6-9CFEBAE049C6}" srcOrd="0" destOrd="0" presId="urn:microsoft.com/office/officeart/2005/8/layout/chevron2"/>
    <dgm:cxn modelId="{C676D688-43E0-44EF-B60D-E6BAD31CE4C4}" type="presParOf" srcId="{449A9AD2-1307-4B60-B2E6-9CFEBAE049C6}" destId="{B5512A05-8BE1-4FA0-8A5D-971ED8EA993F}" srcOrd="0" destOrd="0" presId="urn:microsoft.com/office/officeart/2005/8/layout/chevron2"/>
    <dgm:cxn modelId="{20E7C2BC-C9B4-42FA-A1BF-0847EE2A25B3}" type="presParOf" srcId="{B5512A05-8BE1-4FA0-8A5D-971ED8EA993F}" destId="{B944DBBA-8B38-43B1-9C85-72D815E85EC2}" srcOrd="0" destOrd="0" presId="urn:microsoft.com/office/officeart/2005/8/layout/chevron2"/>
    <dgm:cxn modelId="{2DC89A9E-B1B7-45B0-A905-023B20BE064F}" type="presParOf" srcId="{B5512A05-8BE1-4FA0-8A5D-971ED8EA993F}" destId="{9D2DBFDC-6382-463C-9F70-5A9E30EDD91C}" srcOrd="1" destOrd="0" presId="urn:microsoft.com/office/officeart/2005/8/layout/chevron2"/>
    <dgm:cxn modelId="{167345E2-747E-4653-89BC-B20302C7F677}" type="presParOf" srcId="{449A9AD2-1307-4B60-B2E6-9CFEBAE049C6}" destId="{DAFA3ECC-B512-41DD-8DAF-610DEADF829A}" srcOrd="1" destOrd="0" presId="urn:microsoft.com/office/officeart/2005/8/layout/chevron2"/>
    <dgm:cxn modelId="{2762B610-2210-4D50-9423-6D3772388150}" type="presParOf" srcId="{449A9AD2-1307-4B60-B2E6-9CFEBAE049C6}" destId="{8587B55B-A5BD-4C58-9EE4-4BA108D15089}" srcOrd="2" destOrd="0" presId="urn:microsoft.com/office/officeart/2005/8/layout/chevron2"/>
    <dgm:cxn modelId="{50132BDC-A8C1-4A8A-9A00-5A4B348A1B9B}" type="presParOf" srcId="{8587B55B-A5BD-4C58-9EE4-4BA108D15089}" destId="{A43C336E-D0D6-486E-BC21-DA65ADE07062}" srcOrd="0" destOrd="0" presId="urn:microsoft.com/office/officeart/2005/8/layout/chevron2"/>
    <dgm:cxn modelId="{8A5C6BE8-E20F-4465-85CD-862333921DC2}" type="presParOf" srcId="{8587B55B-A5BD-4C58-9EE4-4BA108D15089}" destId="{223E13A5-90A0-4BF5-9A29-FD18A21174B1}" srcOrd="1" destOrd="0" presId="urn:microsoft.com/office/officeart/2005/8/layout/chevron2"/>
    <dgm:cxn modelId="{52F7CB52-3135-4674-A147-9537B7B273D3}" type="presParOf" srcId="{449A9AD2-1307-4B60-B2E6-9CFEBAE049C6}" destId="{08975366-62B0-460D-BD55-76D76EFC6637}" srcOrd="3" destOrd="0" presId="urn:microsoft.com/office/officeart/2005/8/layout/chevron2"/>
    <dgm:cxn modelId="{450175F3-3281-46D0-8F43-FF4C7C866F3F}" type="presParOf" srcId="{449A9AD2-1307-4B60-B2E6-9CFEBAE049C6}" destId="{699A34B4-AC0B-433E-AB7C-5288F92CF095}" srcOrd="4" destOrd="0" presId="urn:microsoft.com/office/officeart/2005/8/layout/chevron2"/>
    <dgm:cxn modelId="{D752CBF2-5927-4578-90D5-18C7C315D60B}" type="presParOf" srcId="{699A34B4-AC0B-433E-AB7C-5288F92CF095}" destId="{F6935662-3AEC-4CF6-95F4-C2320327560A}" srcOrd="0" destOrd="0" presId="urn:microsoft.com/office/officeart/2005/8/layout/chevron2"/>
    <dgm:cxn modelId="{8A09E9A7-6EF5-4B3F-9766-47DD01EA7C0F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1941</a:t>
          </a:r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3BE02863-9A4B-4BFB-AB47-F951870FA853}">
      <dgm:prSet phldrT="[Text]"/>
      <dgm:spPr/>
      <dgm:t>
        <a:bodyPr/>
        <a:lstStyle/>
        <a:p>
          <a:endParaRPr lang="en-IE" dirty="0"/>
        </a:p>
      </dgm:t>
    </dgm:pt>
    <dgm:pt modelId="{11776B35-A32F-4CB0-B8E7-DFE9229270EA}" type="parTrans" cxnId="{0F3BA813-BD3A-487A-9BF1-AF8738FCA8EE}">
      <dgm:prSet/>
      <dgm:spPr/>
      <dgm:t>
        <a:bodyPr/>
        <a:lstStyle/>
        <a:p>
          <a:endParaRPr lang="en-IE"/>
        </a:p>
      </dgm:t>
    </dgm:pt>
    <dgm:pt modelId="{A7F8F6E5-BDA4-48FD-B752-677788CF30EE}" type="sibTrans" cxnId="{0F3BA813-BD3A-487A-9BF1-AF8738FCA8E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1944</a:t>
          </a:r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>
        <a:solidFill>
          <a:srgbClr val="8BA47F"/>
        </a:solidFill>
      </dgm:spPr>
      <dgm:t>
        <a:bodyPr/>
        <a:lstStyle/>
        <a:p>
          <a:r>
            <a:rPr lang="en-IE" dirty="0"/>
            <a:t>1945</a:t>
          </a:r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/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D2DBFDC-6382-463C-9F70-5A9E30EDD91C}" type="pres">
      <dgm:prSet presAssocID="{59E7C86B-2627-4BFD-9C86-59E519C30A48}" presName="descendantText" presStyleLbl="alignAcc1" presStyleIdx="0" presStyleCnt="3" custScaleY="100000" custLinFactNeighborX="1459" custLinFactNeighborY="-200">
        <dgm:presLayoutVars>
          <dgm:bulletEnabled val="1"/>
        </dgm:presLayoutVars>
      </dgm:prSet>
      <dgm:spPr/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23E13A5-90A0-4BF5-9A29-FD18A21174B1}" type="pres">
      <dgm:prSet presAssocID="{2D4F0709-EB36-4A9E-99A3-CF26B82A57E2}" presName="descendantText" presStyleLbl="alignAcc1" presStyleIdx="1" presStyleCnt="3">
        <dgm:presLayoutVars>
          <dgm:bulletEnabled val="1"/>
        </dgm:presLayoutVars>
      </dgm:prSet>
      <dgm:spPr/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 custLinFactNeighborX="-1264" custLinFactNeighborY="499">
        <dgm:presLayoutVars>
          <dgm:chMax val="1"/>
          <dgm:bulletEnabled val="1"/>
        </dgm:presLayoutVars>
      </dgm:prSet>
      <dgm:spPr/>
    </dgm:pt>
    <dgm:pt modelId="{1CDAD55A-E702-4B88-AE4A-ABE3E39949BD}" type="pres">
      <dgm:prSet presAssocID="{A1940112-369D-4AA6-B738-6534A8A8AAA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1FF60902-B350-48A0-800B-CB706FBF6D3A}" type="presOf" srcId="{59E7C86B-2627-4BFD-9C86-59E519C30A48}" destId="{B944DBBA-8B38-43B1-9C85-72D815E85EC2}" srcOrd="0" destOrd="0" presId="urn:microsoft.com/office/officeart/2005/8/layout/chevron2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0F3BA813-BD3A-487A-9BF1-AF8738FCA8EE}" srcId="{59E7C86B-2627-4BFD-9C86-59E519C30A48}" destId="{3BE02863-9A4B-4BFB-AB47-F951870FA853}" srcOrd="0" destOrd="0" parTransId="{11776B35-A32F-4CB0-B8E7-DFE9229270EA}" sibTransId="{A7F8F6E5-BDA4-48FD-B752-677788CF30EE}"/>
    <dgm:cxn modelId="{EFFBB030-0BB1-44DD-962D-60C50156A662}" type="presOf" srcId="{3D586E40-F86F-41D1-90D0-6EA23C8C7880}" destId="{449A9AD2-1307-4B60-B2E6-9CFEBAE049C6}" srcOrd="0" destOrd="0" presId="urn:microsoft.com/office/officeart/2005/8/layout/chevron2"/>
    <dgm:cxn modelId="{3476CD30-F913-4C90-B2C5-635DA36391F2}" type="presOf" srcId="{A1940112-369D-4AA6-B738-6534A8A8AAAB}" destId="{F6935662-3AEC-4CF6-95F4-C2320327560A}" srcOrd="0" destOrd="0" presId="urn:microsoft.com/office/officeart/2005/8/layout/chevron2"/>
    <dgm:cxn modelId="{877609A2-AC41-49BC-B0F8-4776B369A81C}" type="presOf" srcId="{3BE02863-9A4B-4BFB-AB47-F951870FA853}" destId="{9D2DBFDC-6382-463C-9F70-5A9E30EDD91C}" srcOrd="0" destOrd="0" presId="urn:microsoft.com/office/officeart/2005/8/layout/chevron2"/>
    <dgm:cxn modelId="{0543D5B3-182D-4CEC-B8E5-F05D4F1DD1F9}" type="presOf" srcId="{1A1F1943-4D24-45FE-B841-2A02D964A514}" destId="{1CDAD55A-E702-4B88-AE4A-ABE3E39949BD}" srcOrd="0" destOrd="0" presId="urn:microsoft.com/office/officeart/2005/8/layout/chevron2"/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D912C1F4-A63F-4BCF-85DB-AC525B19446C}" type="presOf" srcId="{2D4F0709-EB36-4A9E-99A3-CF26B82A57E2}" destId="{A43C336E-D0D6-486E-BC21-DA65ADE07062}" srcOrd="0" destOrd="0" presId="urn:microsoft.com/office/officeart/2005/8/layout/chevron2"/>
    <dgm:cxn modelId="{3B870ABF-EE24-4546-A27F-B7C4273176B4}" type="presParOf" srcId="{449A9AD2-1307-4B60-B2E6-9CFEBAE049C6}" destId="{B5512A05-8BE1-4FA0-8A5D-971ED8EA993F}" srcOrd="0" destOrd="0" presId="urn:microsoft.com/office/officeart/2005/8/layout/chevron2"/>
    <dgm:cxn modelId="{1CE8ABD8-2C3E-4049-82A6-17F23DDC8789}" type="presParOf" srcId="{B5512A05-8BE1-4FA0-8A5D-971ED8EA993F}" destId="{B944DBBA-8B38-43B1-9C85-72D815E85EC2}" srcOrd="0" destOrd="0" presId="urn:microsoft.com/office/officeart/2005/8/layout/chevron2"/>
    <dgm:cxn modelId="{A7566803-0EB1-4456-A732-B0DF1C0EA2CD}" type="presParOf" srcId="{B5512A05-8BE1-4FA0-8A5D-971ED8EA993F}" destId="{9D2DBFDC-6382-463C-9F70-5A9E30EDD91C}" srcOrd="1" destOrd="0" presId="urn:microsoft.com/office/officeart/2005/8/layout/chevron2"/>
    <dgm:cxn modelId="{11586D2E-9A49-44FD-8BB5-542C211D7342}" type="presParOf" srcId="{449A9AD2-1307-4B60-B2E6-9CFEBAE049C6}" destId="{DAFA3ECC-B512-41DD-8DAF-610DEADF829A}" srcOrd="1" destOrd="0" presId="urn:microsoft.com/office/officeart/2005/8/layout/chevron2"/>
    <dgm:cxn modelId="{E01098CB-A93E-47F0-B118-2F34629F86C2}" type="presParOf" srcId="{449A9AD2-1307-4B60-B2E6-9CFEBAE049C6}" destId="{8587B55B-A5BD-4C58-9EE4-4BA108D15089}" srcOrd="2" destOrd="0" presId="urn:microsoft.com/office/officeart/2005/8/layout/chevron2"/>
    <dgm:cxn modelId="{CDFC76D0-A49E-4E6A-855A-95E3AE5FD065}" type="presParOf" srcId="{8587B55B-A5BD-4C58-9EE4-4BA108D15089}" destId="{A43C336E-D0D6-486E-BC21-DA65ADE07062}" srcOrd="0" destOrd="0" presId="urn:microsoft.com/office/officeart/2005/8/layout/chevron2"/>
    <dgm:cxn modelId="{A43D6A7B-7943-41BC-A4C5-5380227E7B3D}" type="presParOf" srcId="{8587B55B-A5BD-4C58-9EE4-4BA108D15089}" destId="{223E13A5-90A0-4BF5-9A29-FD18A21174B1}" srcOrd="1" destOrd="0" presId="urn:microsoft.com/office/officeart/2005/8/layout/chevron2"/>
    <dgm:cxn modelId="{5EE43474-145C-48B2-A01D-9C5DAF41F20B}" type="presParOf" srcId="{449A9AD2-1307-4B60-B2E6-9CFEBAE049C6}" destId="{08975366-62B0-460D-BD55-76D76EFC6637}" srcOrd="3" destOrd="0" presId="urn:microsoft.com/office/officeart/2005/8/layout/chevron2"/>
    <dgm:cxn modelId="{50676A97-5F06-4FC4-9377-3D8E3B1923C3}" type="presParOf" srcId="{449A9AD2-1307-4B60-B2E6-9CFEBAE049C6}" destId="{699A34B4-AC0B-433E-AB7C-5288F92CF095}" srcOrd="4" destOrd="0" presId="urn:microsoft.com/office/officeart/2005/8/layout/chevron2"/>
    <dgm:cxn modelId="{57692AA5-4B15-42F4-BD28-1F674A3B84F0}" type="presParOf" srcId="{699A34B4-AC0B-433E-AB7C-5288F92CF095}" destId="{F6935662-3AEC-4CF6-95F4-C2320327560A}" srcOrd="0" destOrd="0" presId="urn:microsoft.com/office/officeart/2005/8/layout/chevron2"/>
    <dgm:cxn modelId="{EE8E9083-7D93-4C70-B08D-4561D5031BCE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DBBA-8B38-43B1-9C85-72D815E85EC2}">
      <dsp:nvSpPr>
        <dsp:cNvPr id="0" name=""/>
        <dsp:cNvSpPr/>
      </dsp:nvSpPr>
      <dsp:spPr>
        <a:xfrm rot="5400000">
          <a:off x="-142198" y="143429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1937</a:t>
          </a:r>
        </a:p>
      </dsp:txBody>
      <dsp:txXfrm rot="-5400000">
        <a:off x="1" y="333027"/>
        <a:ext cx="663591" cy="284397"/>
      </dsp:txXfrm>
    </dsp:sp>
    <dsp:sp modelId="{9D2DBFDC-6382-463C-9F70-5A9E30EDD91C}">
      <dsp:nvSpPr>
        <dsp:cNvPr id="0" name=""/>
        <dsp:cNvSpPr/>
      </dsp:nvSpPr>
      <dsp:spPr>
        <a:xfrm rot="5400000">
          <a:off x="2291951" y="-1627128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C336E-D0D6-486E-BC21-DA65ADE07062}">
      <dsp:nvSpPr>
        <dsp:cNvPr id="0" name=""/>
        <dsp:cNvSpPr/>
      </dsp:nvSpPr>
      <dsp:spPr>
        <a:xfrm rot="5400000">
          <a:off x="-142198" y="862279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1939</a:t>
          </a:r>
        </a:p>
      </dsp:txBody>
      <dsp:txXfrm rot="-5400000">
        <a:off x="1" y="1051877"/>
        <a:ext cx="663591" cy="284397"/>
      </dsp:txXfrm>
    </dsp:sp>
    <dsp:sp modelId="{223E13A5-90A0-4BF5-9A29-FD18A21174B1}">
      <dsp:nvSpPr>
        <dsp:cNvPr id="0" name=""/>
        <dsp:cNvSpPr/>
      </dsp:nvSpPr>
      <dsp:spPr>
        <a:xfrm rot="5400000">
          <a:off x="2291951" y="-917395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3600" kern="1200" dirty="0"/>
        </a:p>
      </dsp:txBody>
      <dsp:txXfrm rot="-5400000">
        <a:off x="663591" y="741045"/>
        <a:ext cx="3842832" cy="556032"/>
      </dsp:txXfrm>
    </dsp:sp>
    <dsp:sp modelId="{F6935662-3AEC-4CF6-95F4-C2320327560A}">
      <dsp:nvSpPr>
        <dsp:cNvPr id="0" name=""/>
        <dsp:cNvSpPr/>
      </dsp:nvSpPr>
      <dsp:spPr>
        <a:xfrm rot="5400000">
          <a:off x="-142198" y="1641250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1940</a:t>
          </a:r>
        </a:p>
      </dsp:txBody>
      <dsp:txXfrm rot="-5400000">
        <a:off x="1" y="1830848"/>
        <a:ext cx="663591" cy="284397"/>
      </dsp:txXfrm>
    </dsp:sp>
    <dsp:sp modelId="{1CDAD55A-E702-4B88-AE4A-ABE3E39949BD}">
      <dsp:nvSpPr>
        <dsp:cNvPr id="0" name=""/>
        <dsp:cNvSpPr/>
      </dsp:nvSpPr>
      <dsp:spPr>
        <a:xfrm rot="5400000">
          <a:off x="2291951" y="-119787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3600" kern="1200" dirty="0"/>
        </a:p>
      </dsp:txBody>
      <dsp:txXfrm rot="-5400000">
        <a:off x="663591" y="1538653"/>
        <a:ext cx="3842832" cy="556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DBBA-8B38-43B1-9C85-72D815E85EC2}">
      <dsp:nvSpPr>
        <dsp:cNvPr id="0" name=""/>
        <dsp:cNvSpPr/>
      </dsp:nvSpPr>
      <dsp:spPr>
        <a:xfrm rot="5400000">
          <a:off x="-142198" y="143429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1941</a:t>
          </a:r>
        </a:p>
      </dsp:txBody>
      <dsp:txXfrm rot="-5400000">
        <a:off x="1" y="333027"/>
        <a:ext cx="663591" cy="284397"/>
      </dsp:txXfrm>
    </dsp:sp>
    <dsp:sp modelId="{9D2DBFDC-6382-463C-9F70-5A9E30EDD91C}">
      <dsp:nvSpPr>
        <dsp:cNvPr id="0" name=""/>
        <dsp:cNvSpPr/>
      </dsp:nvSpPr>
      <dsp:spPr>
        <a:xfrm rot="5400000">
          <a:off x="2291951" y="-1628360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3600" kern="1200" dirty="0"/>
        </a:p>
      </dsp:txBody>
      <dsp:txXfrm rot="-5400000">
        <a:off x="663591" y="30080"/>
        <a:ext cx="3842832" cy="556032"/>
      </dsp:txXfrm>
    </dsp:sp>
    <dsp:sp modelId="{A43C336E-D0D6-486E-BC21-DA65ADE07062}">
      <dsp:nvSpPr>
        <dsp:cNvPr id="0" name=""/>
        <dsp:cNvSpPr/>
      </dsp:nvSpPr>
      <dsp:spPr>
        <a:xfrm rot="5400000">
          <a:off x="-142198" y="892340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1944</a:t>
          </a:r>
        </a:p>
      </dsp:txBody>
      <dsp:txXfrm rot="-5400000">
        <a:off x="1" y="1081938"/>
        <a:ext cx="663591" cy="284397"/>
      </dsp:txXfrm>
    </dsp:sp>
    <dsp:sp modelId="{223E13A5-90A0-4BF5-9A29-FD18A21174B1}">
      <dsp:nvSpPr>
        <dsp:cNvPr id="0" name=""/>
        <dsp:cNvSpPr/>
      </dsp:nvSpPr>
      <dsp:spPr>
        <a:xfrm rot="5400000">
          <a:off x="2291951" y="-878218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35662-3AEC-4CF6-95F4-C2320327560A}">
      <dsp:nvSpPr>
        <dsp:cNvPr id="0" name=""/>
        <dsp:cNvSpPr/>
      </dsp:nvSpPr>
      <dsp:spPr>
        <a:xfrm rot="5400000">
          <a:off x="-142198" y="1642482"/>
          <a:ext cx="947988" cy="663591"/>
        </a:xfrm>
        <a:prstGeom prst="chevron">
          <a:avLst/>
        </a:prstGeom>
        <a:solidFill>
          <a:srgbClr val="8BA47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1945</a:t>
          </a:r>
        </a:p>
      </dsp:txBody>
      <dsp:txXfrm rot="-5400000">
        <a:off x="1" y="1832080"/>
        <a:ext cx="663591" cy="284397"/>
      </dsp:txXfrm>
    </dsp:sp>
    <dsp:sp modelId="{1CDAD55A-E702-4B88-AE4A-ABE3E39949BD}">
      <dsp:nvSpPr>
        <dsp:cNvPr id="0" name=""/>
        <dsp:cNvSpPr/>
      </dsp:nvSpPr>
      <dsp:spPr>
        <a:xfrm rot="5400000">
          <a:off x="2291951" y="-129307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3600" kern="1200" dirty="0"/>
        </a:p>
      </dsp:txBody>
      <dsp:txXfrm rot="-5400000">
        <a:off x="663591" y="1529133"/>
        <a:ext cx="3842832" cy="556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h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9BB6B-4BB9-46D0-B6CB-869A6387D0CF}" type="datetimeFigureOut">
              <a:rPr lang="ga-IE" smtClean="0"/>
              <a:t>17/01/2020</a:t>
            </a:fld>
            <a:endParaRPr lang="ga-IE"/>
          </a:p>
        </p:txBody>
      </p:sp>
      <p:sp>
        <p:nvSpPr>
          <p:cNvPr id="4" name="Coinneálaí Ionaid Bhuntásc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Coinneálaí Ionaid Uimhir Sleamhnáin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FDDF7-9D04-4855-9BFD-5C69167C24C5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09602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73DC-D965-40F0-BC14-AF5FA02B6AA8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B6E7-CF95-44F8-A834-1826B1A3C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3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F612-AE33-41B3-82BF-E701CBED7D2C}" type="slidenum">
              <a:rPr lang="ga-IE" smtClean="0"/>
              <a:t>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502555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5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B6E7-CF95-44F8-A834-1826B1A3CC7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F612-AE33-41B3-82BF-E701CBED7D2C}" type="slidenum">
              <a:rPr lang="ga-IE" smtClean="0"/>
              <a:t>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50255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B6E7-CF95-44F8-A834-1826B1A3CC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9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B6E7-CF95-44F8-A834-1826B1A3CC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7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B6E7-CF95-44F8-A834-1826B1A3CC7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0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Tw Cen MT" panose="020B0602020104020603" pitchFamily="34" charset="0"/>
            </a:endParaRPr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B6E7-CF95-44F8-A834-1826B1A3CC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1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B6E7-CF95-44F8-A834-1826B1A3CC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8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B6E7-CF95-44F8-A834-1826B1A3CC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2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B6E7-CF95-44F8-A834-1826B1A3CC7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3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7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80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9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5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4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1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6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2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4B43-B67C-47BE-B512-43ABC103A66B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5E30-46A0-4CF7-A36A-EB0C3AA03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VBdIR7_B3JA" TargetMode="Externa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s://www.youtube.com/watch?v=lvZCDfhoNxA" TargetMode="Externa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v5OI9xrJ8Z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7rwJ1T6rmAg" TargetMode="Externa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jTgMbkZcbM&amp;list=PL3H6z037pboEcDk1Nvu6uQK9_oYtv1hJx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2YEUhHFMH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1VwY_UxXkYU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2573" y="295421"/>
            <a:ext cx="10226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ga-IE" sz="7200" b="1" dirty="0">
                <a:solidFill>
                  <a:schemeClr val="bg1"/>
                </a:solidFill>
                <a:latin typeface="Arial Narrow" panose="020B0606020202030204" pitchFamily="34" charset="0"/>
              </a:rPr>
              <a:t>An Dara Cogadh Domhanda</a:t>
            </a:r>
          </a:p>
        </p:txBody>
      </p:sp>
    </p:spTree>
    <p:extLst>
      <p:ext uri="{BB962C8B-B14F-4D97-AF65-F5344CB8AC3E}">
        <p14:creationId xmlns:p14="http://schemas.microsoft.com/office/powerpoint/2010/main" val="3708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2000" y="2268000"/>
            <a:ext cx="450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Ar an 7 Nollaig 1941 rinne Aerfhórsa na Seapáine ionsaí gan choinne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ar bhunáit Chabhlach na Stát Aontaithe in Pearl Harbor i Haváí. Maraíodh breis is 2400 Meiriceánach an lá sin. Láithreach bonn tháinig na Stáit Aontaithe isteach sa chogadh.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514600" y="745200"/>
            <a:ext cx="7200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Ionsaí ar Pearl Harbor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27374" y="1656000"/>
            <a:ext cx="2701057" cy="404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3" b="99456" l="4719" r="89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26802">
            <a:off x="3829510" y="1476000"/>
            <a:ext cx="2242269" cy="22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/>
          </p:cNvSpPr>
          <p:nvPr/>
        </p:nvSpPr>
        <p:spPr bwMode="auto">
          <a:xfrm>
            <a:off x="1650000" y="5580000"/>
            <a:ext cx="8892000" cy="432000"/>
          </a:xfrm>
          <a:prstGeom prst="rect">
            <a:avLst/>
          </a:prstGeom>
          <a:solidFill>
            <a:srgbClr val="8C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Tuilleadh eolais: </a:t>
            </a: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https://www.youtube.com/watch?v=VBdIR7_B3JA</a:t>
            </a:r>
            <a:endParaRPr lang="ga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501900" y="745200"/>
            <a:ext cx="7226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Comhghuaillithe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5815" y="3240000"/>
            <a:ext cx="4680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Ba mhór an t-athrú a tháinig ar imeachtaí an chogaidh ina dhiaidh sin. Idir 1941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agus 1944 fuair na Stáit Aontaithe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an lámh in uachtar san </a:t>
            </a:r>
            <a:r>
              <a:rPr lang="en-US" sz="2000" dirty="0" err="1">
                <a:latin typeface="Tw Cen MT" panose="020B0602020104020603" pitchFamily="34" charset="0"/>
              </a:rPr>
              <a:t>Áise</a:t>
            </a:r>
            <a:r>
              <a:rPr lang="ga-IE" sz="2000" dirty="0">
                <a:latin typeface="Tw Cen MT" panose="020B0602020104020603" pitchFamily="34" charset="0"/>
              </a:rPr>
              <a:t>. Chúlaigh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fórsaí na Gearmáine in Iarthar agus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in Oirthear na hEorpa. Buaileadh fórsaí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de chuid Chumhachtaí na hAise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i dtuaisceart na hAfraice chomh maith.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5815" y="1620000"/>
            <a:ext cx="4680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Tháinig an Bhreatain, na Stáit Aontaithe, </a:t>
            </a:r>
          </a:p>
          <a:p>
            <a:r>
              <a:rPr lang="ga-IE" sz="2000" dirty="0">
                <a:latin typeface="Tw Cen MT" panose="020B0602020104020603" pitchFamily="34" charset="0"/>
              </a:rPr>
              <a:t>an tAontas Sóivéadach agus roinnt tíortha eile le chéile chun troid in aghaidh Chumhachtaí na hAise. </a:t>
            </a:r>
            <a:r>
              <a:rPr lang="ga-IE" sz="2000" b="1" dirty="0">
                <a:latin typeface="Tw Cen MT" panose="020B0602020104020603" pitchFamily="34" charset="0"/>
              </a:rPr>
              <a:t>Na Comhghuaillithe</a:t>
            </a:r>
            <a:r>
              <a:rPr lang="ga-IE" sz="2000" dirty="0">
                <a:latin typeface="Tw Cen MT" panose="020B0602020104020603" pitchFamily="34" charset="0"/>
              </a:rPr>
              <a:t> a tugadh ar na tíortha sin.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5" b="100000" l="100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55454">
            <a:off x="747086" y="1789041"/>
            <a:ext cx="4549102" cy="303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92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448040">
            <a:off x="2148317" y="2256696"/>
            <a:ext cx="3326269" cy="30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10240" y="2036864"/>
            <a:ext cx="3231185" cy="314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6096001" y="936000"/>
            <a:ext cx="49499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D-Day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00000" y="1296000"/>
            <a:ext cx="4286250" cy="39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3"/>
          <p:cNvSpPr txBox="1"/>
          <p:nvPr/>
        </p:nvSpPr>
        <p:spPr>
          <a:xfrm>
            <a:off x="6300000" y="2030749"/>
            <a:ext cx="4572000" cy="2520000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Chuir na Gearmánaigh go fíochmhar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i gcoinne an ionraidh agus maraíodh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lán</a:t>
            </a:r>
            <a:r>
              <a:rPr lang="en-US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daoine. Faoi dheireadh na míosa, áfach, bhí beagnach milliún saighdiúir de chuid na gComhghuaillithe tar éis dul i dtír sa Fhrainc. Ar an </a:t>
            </a:r>
            <a:r>
              <a:rPr lang="en-US" sz="2200" dirty="0">
                <a:latin typeface="Tw Cen MT" panose="020B0602020104020603" pitchFamily="34" charset="0"/>
              </a:rPr>
              <a:t>25 </a:t>
            </a:r>
            <a:r>
              <a:rPr lang="ga-IE" sz="2200" dirty="0">
                <a:latin typeface="Tw Cen MT" panose="020B0602020104020603" pitchFamily="34" charset="0"/>
              </a:rPr>
              <a:t>Lúnasa saoradh Páras.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000" y="2006698"/>
            <a:ext cx="4572000" cy="2800767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Tugtar </a:t>
            </a:r>
            <a:r>
              <a:rPr lang="ga-IE" sz="2200" b="1" i="1" dirty="0">
                <a:latin typeface="Tw Cen MT" panose="020B0602020104020603" pitchFamily="34" charset="0"/>
              </a:rPr>
              <a:t>D-Day</a:t>
            </a:r>
            <a:r>
              <a:rPr lang="ga-IE" sz="2200" dirty="0">
                <a:latin typeface="Tw Cen MT" panose="020B0602020104020603" pitchFamily="34" charset="0"/>
              </a:rPr>
              <a:t> ar an 6 Meitheamh 1944. Ar an lá sin, chuaigh fórsa ollmhór de chuid na gComhghuaillithe </a:t>
            </a:r>
            <a:br>
              <a:rPr lang="en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i dtír sa Normainn i dtuaisceart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na Fraince. </a:t>
            </a:r>
            <a:r>
              <a:rPr lang="ga-IE" sz="2200" b="1" dirty="0">
                <a:latin typeface="Tw Cen MT" panose="020B0602020104020603" pitchFamily="34" charset="0"/>
              </a:rPr>
              <a:t>Oibríocht Overlord </a:t>
            </a:r>
            <a:br>
              <a:rPr lang="ga-IE" sz="2200" b="1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tugadh ar an ionradh sin. Is é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an aidhm a bhí leis ná an Fhrainc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shaoradh ó riail na Gearmáine. </a:t>
            </a: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1650000" y="5580000"/>
            <a:ext cx="8892000" cy="432000"/>
          </a:xfrm>
          <a:prstGeom prst="rect">
            <a:avLst/>
          </a:prstGeom>
          <a:solidFill>
            <a:srgbClr val="8C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Tuilleadh eolais: </a:t>
            </a: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https://www.youtube.com/watch?v=lvZCDfhoNxA</a:t>
            </a:r>
            <a:endParaRPr lang="ga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:\An Gum\Ginearalta\Féach Thart\FÉACH THART - R6\Stair - FT R6\Sleamhnáin - FT - Stair - R6\Íomhánna - Sleamhnáin - FT Stair - R6\Ealaín - Sleamhnáin - FT Stair - R6\Christine Warner\WWII S1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6412" y="1153567"/>
            <a:ext cx="4319588" cy="422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4726" y="2492886"/>
            <a:ext cx="130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b="1" dirty="0"/>
              <a:t>Muir nIocht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5272" y="4622800"/>
            <a:ext cx="119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b="1" dirty="0"/>
              <a:t>An Fhrainc</a:t>
            </a:r>
          </a:p>
        </p:txBody>
      </p:sp>
    </p:spTree>
    <p:extLst>
      <p:ext uri="{BB962C8B-B14F-4D97-AF65-F5344CB8AC3E}">
        <p14:creationId xmlns:p14="http://schemas.microsoft.com/office/powerpoint/2010/main" val="24501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4" grpId="1" animBg="1"/>
      <p:bldP spid="16" grpId="0" animBg="1"/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2637" y="1944000"/>
            <a:ext cx="416095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0" y="1767941"/>
            <a:ext cx="4791410" cy="3816429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Faoi thús na bliana 1945 bhí fórsaí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na Gearmáine curtha amach as an bhFrainc agus as an mBeilg. I mí an Mhárta 1945 thug na Comhghuaillithe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n-aghaidh ar an nGearmáin.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Lean siad orthu ag buamáil chathracha na Gearmáine agus maraíodh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lán sibhialtach. Bhí fórsaí an Aontais Shóivéadaigh ag druidim le Beirlín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ón oirthear ag an am céanna. Bhain siad an chathair amach i mí Aibreáin 1945.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5999" y="1773901"/>
            <a:ext cx="4791410" cy="3816429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endParaRPr lang="ga-IE" sz="2200" dirty="0">
              <a:latin typeface="Tw Cen MT" panose="020B0602020104020603" pitchFamily="34" charset="0"/>
            </a:endParaRPr>
          </a:p>
          <a:p>
            <a:pPr algn="ctr"/>
            <a:endParaRPr lang="ga-IE" sz="2200" dirty="0">
              <a:latin typeface="Tw Cen MT" panose="020B0602020104020603" pitchFamily="34" charset="0"/>
            </a:endParaRPr>
          </a:p>
          <a:p>
            <a:pPr algn="ctr"/>
            <a:endParaRPr lang="en-US" sz="2200" dirty="0">
              <a:latin typeface="Tw Cen MT" panose="020B0602020104020603" pitchFamily="34" charset="0"/>
            </a:endParaRPr>
          </a:p>
          <a:p>
            <a:pPr algn="ctr"/>
            <a:r>
              <a:rPr lang="ga-IE" sz="2200" dirty="0">
                <a:latin typeface="Tw Cen MT" panose="020B0602020104020603" pitchFamily="34" charset="0"/>
              </a:rPr>
              <a:t>Ar an 30 Aibreán 1945 chuir Hitler lámh ina bhás féin. Seachtain ina dhiaidh sin, ghéill an Ghearmáin gan choinníoll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do na Comhghuaillithe. Bhí deireadh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leis an </a:t>
            </a:r>
            <a:r>
              <a:rPr lang="en-US" sz="2200" dirty="0" err="1">
                <a:latin typeface="Tw Cen MT" panose="020B0602020104020603" pitchFamily="34" charset="0"/>
              </a:rPr>
              <a:t>gcogadh</a:t>
            </a:r>
            <a:r>
              <a:rPr lang="en-US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san Eoraip. </a:t>
            </a:r>
          </a:p>
          <a:p>
            <a:pPr algn="ctr"/>
            <a:endParaRPr lang="ga-IE" sz="2200" dirty="0">
              <a:latin typeface="Tw Cen MT" panose="020B0602020104020603" pitchFamily="34" charset="0"/>
            </a:endParaRPr>
          </a:p>
          <a:p>
            <a:pPr algn="ctr"/>
            <a:endParaRPr lang="ga-IE" sz="2200" dirty="0">
              <a:latin typeface="Tw Cen MT" panose="020B0602020104020603" pitchFamily="34" charset="0"/>
            </a:endParaRPr>
          </a:p>
          <a:p>
            <a:pPr algn="ctr"/>
            <a:r>
              <a:rPr lang="ga-IE" sz="22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790700" y="745200"/>
            <a:ext cx="8623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 na gComhghuaillithe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66209" y="1944000"/>
            <a:ext cx="4286249" cy="323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5246" y="1772243"/>
            <a:ext cx="5106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000" dirty="0">
                <a:latin typeface="Tw Cen MT" panose="020B0602020104020603" pitchFamily="34" charset="0"/>
              </a:rPr>
              <a:t>Níor tháinig deireadh leis an troid san Aigéan Ciúin, áfach, go dtí gur scaoil na Meiriceánaigh buamaí adamhacha anuas ar Hiroshima agus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ar Nagasaki sa tSeapáin i mí Lúnasa na bliana 1945. Maraíodh tuairim is 150,000 duine in áit na mbonn. Bhuail tinneas radaíochta na mílte eile agus d’fhulaing siad drochshláinte ar feadh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na mblianta ina dhiaidh sin. 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803400" y="745200"/>
            <a:ext cx="858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Cogadh san Aigéan Ciúin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8996" y="1836000"/>
            <a:ext cx="4286250" cy="33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05246" y="4496935"/>
            <a:ext cx="5106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000" dirty="0">
                <a:latin typeface="Tw Cen MT" panose="020B0602020104020603" pitchFamily="34" charset="0"/>
              </a:rPr>
              <a:t>Ar an 15 Lúnasa 1945 ghéill an tSeapáin.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Bhí deireadh leis an Dara Cogadh Domhanda. </a:t>
            </a:r>
          </a:p>
        </p:txBody>
      </p:sp>
      <p:sp>
        <p:nvSpPr>
          <p:cNvPr id="17" name="Rectangle 12"/>
          <p:cNvSpPr>
            <a:spLocks/>
          </p:cNvSpPr>
          <p:nvPr/>
        </p:nvSpPr>
        <p:spPr bwMode="auto">
          <a:xfrm>
            <a:off x="1650000" y="5580000"/>
            <a:ext cx="8892000" cy="432000"/>
          </a:xfrm>
          <a:prstGeom prst="rect">
            <a:avLst/>
          </a:prstGeom>
          <a:solidFill>
            <a:srgbClr val="8C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Tuilleadh eolais: </a:t>
            </a: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https://www.youtube.com/watch?v=v5OI9xrJ8Zw</a:t>
            </a:r>
            <a:endParaRPr lang="ga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169459" y="745200"/>
            <a:ext cx="7853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tUileloscadh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5914000" y="1743235"/>
            <a:ext cx="4884395" cy="3785652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000" dirty="0">
                <a:latin typeface="Tw Cen MT" panose="020B0602020104020603" pitchFamily="34" charset="0"/>
              </a:rPr>
              <a:t>Nuair a tháinig Hitler i gcumhacht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sa Ghearmáin, thosaigh sé ag déanamh géarleanúna ar phobail nár thaitin leis –</a:t>
            </a:r>
          </a:p>
          <a:p>
            <a:pPr algn="ctr"/>
            <a:r>
              <a:rPr lang="ga-IE" sz="2000" dirty="0">
                <a:latin typeface="Tw Cen MT" panose="020B0602020104020603" pitchFamily="34" charset="0"/>
              </a:rPr>
              <a:t>ar Ghiúdaigh go háirithe. Baineadh cearta daonna de na Giúdaigh agus gríosaíodh daoine ina n-aghaidh. Tugadh orthu cónaí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i ngeiteonna sna cathracha – ceantair ar leith a bhí scartha amach ón gcuid eile den chathair. Ní raibh cead acu slí bheatha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 shaothrú agus b’éigean dóibh suaitheantas buí Réalta Dháiví a chaitheamh chun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go n-aithneofaí gur Ghiúdaigh iad.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4000" y="1715868"/>
            <a:ext cx="4884395" cy="3785652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000" dirty="0">
                <a:latin typeface="Tw Cen MT" panose="020B0602020104020603" pitchFamily="34" charset="0"/>
              </a:rPr>
              <a:t>Sa bhliain 1942 shocraigh na Naitsithe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na Giúdaigh ar fad san Eoraip a dhíothú,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is é sin iad uile a mharú. </a:t>
            </a:r>
            <a:r>
              <a:rPr lang="ga-IE" sz="2000" b="1" dirty="0">
                <a:latin typeface="Tw Cen MT" panose="020B0602020104020603" pitchFamily="34" charset="0"/>
              </a:rPr>
              <a:t>An tUileloscadh </a:t>
            </a:r>
            <a:b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 thugtar air sin anois.</a:t>
            </a:r>
          </a:p>
          <a:p>
            <a:pPr algn="ctr"/>
            <a:r>
              <a:rPr lang="ga-IE" sz="2000" dirty="0">
                <a:latin typeface="Tw Cen MT" panose="020B0602020104020603" pitchFamily="34" charset="0"/>
              </a:rPr>
              <a:t>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Idir sin agus 1945 chruinnigh na Naitsithe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le chéile Giúdaigh agus daoine eile a raibh an ghráin acu orthu i </a:t>
            </a:r>
            <a:r>
              <a:rPr lang="ga-IE" sz="2000" dirty="0" err="1">
                <a:latin typeface="Tw Cen MT" panose="020B0602020104020603" pitchFamily="34" charset="0"/>
              </a:rPr>
              <a:t>sluachampaí</a:t>
            </a:r>
            <a:r>
              <a:rPr lang="ga-IE" sz="2000" dirty="0">
                <a:latin typeface="Tw Cen MT" panose="020B0602020104020603" pitchFamily="34" charset="0"/>
              </a:rPr>
              <a:t> géibhinn, </a:t>
            </a:r>
            <a:r>
              <a:rPr lang="ga-IE" sz="2000" dirty="0" err="1">
                <a:latin typeface="Tw Cen MT" panose="020B0602020104020603" pitchFamily="34" charset="0"/>
              </a:rPr>
              <a:t>Auschwitz</a:t>
            </a:r>
            <a:r>
              <a:rPr lang="ga-IE" sz="2000" dirty="0">
                <a:latin typeface="Tw Cen MT" panose="020B0602020104020603" pitchFamily="34" charset="0"/>
              </a:rPr>
              <a:t> agus </a:t>
            </a:r>
            <a:r>
              <a:rPr lang="ga-IE" sz="2000" dirty="0" err="1">
                <a:latin typeface="Tw Cen MT" panose="020B0602020104020603" pitchFamily="34" charset="0"/>
              </a:rPr>
              <a:t>Bergen-Belsen</a:t>
            </a:r>
            <a:r>
              <a:rPr lang="ga-IE" sz="2000" dirty="0">
                <a:latin typeface="Tw Cen MT" panose="020B0602020104020603" pitchFamily="34" charset="0"/>
              </a:rPr>
              <a:t>, cuir i gcás. Maraíodh tuairim is </a:t>
            </a:r>
            <a:r>
              <a:rPr lang="en-IE" sz="2000" dirty="0">
                <a:latin typeface="Tw Cen MT" panose="020B0602020104020603" pitchFamily="34" charset="0"/>
              </a:rPr>
              <a:t>6 </a:t>
            </a:r>
            <a:r>
              <a:rPr lang="ga-IE" sz="2000" dirty="0">
                <a:latin typeface="Tw Cen MT" panose="020B0602020104020603" pitchFamily="34" charset="0"/>
              </a:rPr>
              <a:t>mhilliún Giúdach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san Eoraip san Uileloscadh.</a:t>
            </a:r>
          </a:p>
          <a:p>
            <a:pPr algn="ctr"/>
            <a:r>
              <a:rPr lang="ga-IE" sz="2000" dirty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4000" y="2052000"/>
            <a:ext cx="4077520" cy="272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0000" y="2052396"/>
            <a:ext cx="4286250" cy="31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2212" y="1548000"/>
            <a:ext cx="5234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Nuair a bhris an Dara Cogadh Domhanda amach sa bhliain 1939, d’fhógair rialtas Shaorstát Éireann go mbeadh Éire neodrach. Éamon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de Valéra a bhí ina Thaoiseach ag an am.  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198346" y="745200"/>
            <a:ext cx="7885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Éire le linn an Chogaidh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2212" y="2880000"/>
            <a:ext cx="5234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Cé nach raibh Éire páirteach sa chogadh,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throid a lán Éireannach i gcoinne na Gearmáine. Liostáil timpeall 70,000 Éireannach in Arm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na Breataine chun troid sa Dara Cogadh Domhanda. Fuair a lán acu siúd bás sa chogadh.</a:t>
            </a:r>
            <a:endParaRPr lang="ga-IE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802" y="1836000"/>
            <a:ext cx="2919413" cy="366809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Bosca téacs 19"/>
          <p:cNvSpPr txBox="1"/>
          <p:nvPr/>
        </p:nvSpPr>
        <p:spPr>
          <a:xfrm rot="16200000">
            <a:off x="471036" y="4245201"/>
            <a:ext cx="2495550" cy="2154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ga-IE" sz="800" dirty="0"/>
              <a:t>Le caoinchead ó Leabharlann Náisiúnta na hÉireann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4800614" y="4446480"/>
            <a:ext cx="3708385" cy="845884"/>
            <a:chOff x="642616" y="1629152"/>
            <a:chExt cx="3996747" cy="1052523"/>
          </a:xfrm>
          <a:solidFill>
            <a:srgbClr val="8C9F78"/>
          </a:solidFill>
        </p:grpSpPr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1378548" y="1817817"/>
              <a:ext cx="3260815" cy="8638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96000" anchor="ctr"/>
            <a:lstStyle/>
            <a:p>
              <a:pPr>
                <a:defRPr/>
              </a:pPr>
              <a:r>
                <a:rPr lang="ga-I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is brí le ‘neodrach’?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42616" y="1629152"/>
              <a:ext cx="788488" cy="79509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/>
                <a:t>?</a:t>
              </a:r>
            </a:p>
          </p:txBody>
        </p:sp>
      </p:grp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5483449" y="4511217"/>
            <a:ext cx="4943251" cy="1626782"/>
          </a:xfrm>
          <a:prstGeom prst="rect">
            <a:avLst/>
          </a:prstGeom>
          <a:solidFill>
            <a:srgbClr val="8C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r>
              <a: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é atá i gceist le ‘neodrach’ nár ghlac arm</a:t>
            </a:r>
          </a:p>
          <a:p>
            <a:r>
              <a: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hÉireann páirt sa Dara Cogadh Domhanda agus nár thug rialtas na hÉireann tacaíocht do cheachtar taobh sa chogadh.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é</a:t>
            </a:r>
          </a:p>
          <a:p>
            <a:r>
              <a: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thuairim faoi sin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0" grpId="0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198346" y="745200"/>
            <a:ext cx="77953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Ciondáil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72125" y="1925099"/>
            <a:ext cx="52652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w Cen MT" panose="020B0602020104020603" pitchFamily="34" charset="0"/>
              </a:rPr>
              <a:t>D</a:t>
            </a:r>
            <a:r>
              <a:rPr lang="ga-IE" sz="2000" dirty="0">
                <a:latin typeface="Tw Cen MT" panose="020B0602020104020603" pitchFamily="34" charset="0"/>
              </a:rPr>
              <a:t>’fhág </a:t>
            </a:r>
            <a:r>
              <a:rPr lang="en-US" sz="2000" dirty="0">
                <a:latin typeface="Tw Cen MT" panose="020B0602020104020603" pitchFamily="34" charset="0"/>
              </a:rPr>
              <a:t>an </a:t>
            </a:r>
            <a:r>
              <a:rPr lang="ga-IE" sz="2000" dirty="0">
                <a:latin typeface="Tw Cen MT" panose="020B0602020104020603" pitchFamily="34" charset="0"/>
              </a:rPr>
              <a:t>cogadh a rian ar mhuintir na hÉireann. </a:t>
            </a:r>
            <a:r>
              <a:rPr lang="en-US" sz="2000" dirty="0">
                <a:latin typeface="Tw Cen MT" panose="020B0602020104020603" pitchFamily="34" charset="0"/>
              </a:rPr>
              <a:t>I</a:t>
            </a:r>
            <a:r>
              <a:rPr lang="ga-IE" sz="2000" dirty="0">
                <a:latin typeface="Tw Cen MT" panose="020B0602020104020603" pitchFamily="34" charset="0"/>
              </a:rPr>
              <a:t>s ar bord long a thagadh bia agus earraí eile chuig an tír</a:t>
            </a:r>
            <a:r>
              <a:rPr lang="en-US" sz="2000" dirty="0">
                <a:latin typeface="Tw Cen MT" panose="020B0602020104020603" pitchFamily="34" charset="0"/>
              </a:rPr>
              <a:t> ag an am</a:t>
            </a:r>
            <a:r>
              <a:rPr lang="ga-IE" sz="2000" dirty="0">
                <a:latin typeface="Tw Cen MT" panose="020B0602020104020603" pitchFamily="34" charset="0"/>
              </a:rPr>
              <a:t>. Le linn an chogaidh,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áfach</a:t>
            </a:r>
            <a:r>
              <a:rPr lang="en-US" sz="2000" dirty="0">
                <a:latin typeface="Tw Cen MT" panose="020B0602020104020603" pitchFamily="34" charset="0"/>
              </a:rPr>
              <a:t>, </a:t>
            </a:r>
            <a:r>
              <a:rPr lang="ga-IE" sz="2000" dirty="0">
                <a:latin typeface="Tw Cen MT" panose="020B0602020104020603" pitchFamily="34" charset="0"/>
              </a:rPr>
              <a:t>chuaigh a lán long go tóin poill agus cuireadh as don trádáil. Bhí ganntanas sa tír. Mar sin, rinneadh </a:t>
            </a:r>
            <a:r>
              <a:rPr lang="ga-IE" sz="2000" b="1" dirty="0">
                <a:latin typeface="Tw Cen MT" panose="020B0602020104020603" pitchFamily="34" charset="0"/>
              </a:rPr>
              <a:t>ciondáil</a:t>
            </a:r>
            <a:r>
              <a:rPr lang="ga-IE" sz="2000" dirty="0">
                <a:latin typeface="Tw Cen MT" panose="020B0602020104020603" pitchFamily="34" charset="0"/>
              </a:rPr>
              <a:t> ar earraí riachtanacha. Fuair gach teach sa tír leabhar </a:t>
            </a:r>
            <a:r>
              <a:rPr lang="ga-IE" sz="2000" dirty="0" err="1">
                <a:latin typeface="Tw Cen MT" panose="020B0602020104020603" pitchFamily="34" charset="0"/>
              </a:rPr>
              <a:t>ciondála</a:t>
            </a:r>
            <a:r>
              <a:rPr lang="ga-IE" sz="2000" dirty="0">
                <a:latin typeface="Tw Cen MT" panose="020B0602020104020603" pitchFamily="34" charset="0"/>
              </a:rPr>
              <a:t>. Bhí cúpóin </a:t>
            </a:r>
            <a:r>
              <a:rPr lang="ga-IE" sz="2000" dirty="0" err="1">
                <a:latin typeface="Tw Cen MT" panose="020B0602020104020603" pitchFamily="34" charset="0"/>
              </a:rPr>
              <a:t>chiondála</a:t>
            </a:r>
            <a:r>
              <a:rPr lang="ga-IE" sz="2000" dirty="0">
                <a:latin typeface="Tw Cen MT" panose="020B0602020104020603" pitchFamily="34" charset="0"/>
              </a:rPr>
              <a:t> sna leabhair de réir líon an tí agus d’fhéadfaí méid áirithe earraí a fháil ar na cúpóin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– tae, siúcra, plúr, sópa, éadach agus eile.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1643" y="1908000"/>
            <a:ext cx="3880122" cy="335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9877" y="1584000"/>
            <a:ext cx="4476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Bhí ganntanas breosla in Éirinn le linn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an chogaidh. B’éigean do na daoine móin a dhó ar an tine seachas gual. Móin is mó a úsáideadh in innill na dtraenacha freisin.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870200" y="745200"/>
            <a:ext cx="64642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Ganntanas Breosla</a:t>
            </a:r>
          </a:p>
        </p:txBody>
      </p:sp>
      <p:pic>
        <p:nvPicPr>
          <p:cNvPr id="7170" name="Picture 2" descr="https://c1.staticflickr.com/7/6185/6028089667_5a1f5b1a1b_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913" y="1746046"/>
            <a:ext cx="4631724" cy="38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69877" y="2988000"/>
            <a:ext cx="4250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Bhí peitreal an-ghann chomh maith agus ní fheictí gluaisteán ar an mbóthar ach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go hannamh.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9877" y="4068000"/>
            <a:ext cx="4250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Rinneadh ciondáil dhian sna cathracha ar an ngás agus bhíodh an cigire gáis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le feiceáil ag gabháil timpeall. ‘An fear </a:t>
            </a:r>
            <a:r>
              <a:rPr lang="ga-IE" sz="2000" dirty="0" err="1">
                <a:latin typeface="Tw Cen MT" panose="020B0602020104020603" pitchFamily="34" charset="0"/>
              </a:rPr>
              <a:t>fannléis</a:t>
            </a:r>
            <a:r>
              <a:rPr lang="ga-IE" sz="2000" dirty="0">
                <a:latin typeface="Tw Cen MT" panose="020B0602020104020603" pitchFamily="34" charset="0"/>
              </a:rPr>
              <a:t>’ (</a:t>
            </a:r>
            <a:r>
              <a:rPr lang="ga-IE" sz="2000" i="1" dirty="0">
                <a:latin typeface="Tw Cen MT" panose="020B0602020104020603" pitchFamily="34" charset="0"/>
              </a:rPr>
              <a:t>the glimmer man</a:t>
            </a:r>
            <a:r>
              <a:rPr lang="ga-IE" sz="2000" dirty="0">
                <a:latin typeface="Tw Cen MT" panose="020B0602020104020603" pitchFamily="34" charset="0"/>
              </a:rPr>
              <a:t>) a thugtaí mar leasainm ar na cigirí gáis.</a:t>
            </a:r>
          </a:p>
        </p:txBody>
      </p:sp>
      <p:sp>
        <p:nvSpPr>
          <p:cNvPr id="12" name="Bosca téacs 11"/>
          <p:cNvSpPr txBox="1"/>
          <p:nvPr/>
        </p:nvSpPr>
        <p:spPr>
          <a:xfrm rot="16200000">
            <a:off x="398524" y="4402470"/>
            <a:ext cx="2352233" cy="2154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ga-IE" sz="800" dirty="0"/>
              <a:t>Le caoinchead ó Leabharlann Náisiúnta na hÉireann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5913" y="5603577"/>
            <a:ext cx="463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1400" dirty="0">
                <a:latin typeface="Tw Cen MT" panose="020B0602020104020603" pitchFamily="34" charset="0"/>
                <a:ea typeface="MS PGothic" panose="020B0600070205080204" pitchFamily="34" charset="-128"/>
              </a:rPr>
              <a:t>Móin á baint i gCo. Lú</a:t>
            </a:r>
          </a:p>
        </p:txBody>
      </p:sp>
    </p:spTree>
    <p:extLst>
      <p:ext uri="{BB962C8B-B14F-4D97-AF65-F5344CB8AC3E}">
        <p14:creationId xmlns:p14="http://schemas.microsoft.com/office/powerpoint/2010/main" val="34031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8000" y="1548000"/>
            <a:ext cx="4318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ga-IE" sz="2000" dirty="0">
                <a:latin typeface="Tw Cen MT" panose="020B0602020104020603" pitchFamily="34" charset="0"/>
              </a:rPr>
              <a:t>Bhuamáil fórsaí na Gearmáine cósta thoir na hÉireann cúpla uair </a:t>
            </a:r>
            <a:r>
              <a:rPr lang="en-US" sz="2000" dirty="0">
                <a:latin typeface="Tw Cen MT" panose="020B0602020104020603" pitchFamily="34" charset="0"/>
              </a:rPr>
              <a:t>le </a:t>
            </a:r>
            <a:r>
              <a:rPr lang="en-US" sz="2000" dirty="0" err="1">
                <a:latin typeface="Tw Cen MT" panose="020B0602020104020603" pitchFamily="34" charset="0"/>
              </a:rPr>
              <a:t>linn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an chogaidh. I measc na n-ionsaithe, rinneadh aer-ruathar ar Loch Garman, ar Cheatharlach agus ar Chill Dara. Tharla an t-ionsaí ba mheasa ar an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31 Bealtaine 1941 nuair a scaoileadh ceithre bhuama anuas ar thuaisceart Bhaile Átha Cliath i lár na hoíche. Maraíodh 34 duine. Tar éis an chogaidh, ghlac Iarthar na Gearmáine freagracht as an ruathar sin. </a:t>
            </a:r>
            <a:endParaRPr lang="ga-IE" dirty="0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147255" y="745200"/>
            <a:ext cx="58974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Buamaí in Éirinn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3370" y="1686590"/>
            <a:ext cx="4649053" cy="35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/>
          </p:cNvSpPr>
          <p:nvPr/>
        </p:nvSpPr>
        <p:spPr bwMode="auto">
          <a:xfrm>
            <a:off x="1650000" y="5256000"/>
            <a:ext cx="8892000" cy="720000"/>
          </a:xfrm>
          <a:prstGeom prst="rect">
            <a:avLst/>
          </a:prstGeom>
          <a:solidFill>
            <a:srgbClr val="8C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Cliceáil ar an nasc seo thíos chun féachaint ar fhíseán faoin mbuamáil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https://www.youtube.com/watch?v=7rwJ1T6rmAg</a:t>
            </a:r>
            <a:endParaRPr lang="ga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osca téacs 8"/>
          <p:cNvSpPr txBox="1"/>
          <p:nvPr/>
        </p:nvSpPr>
        <p:spPr>
          <a:xfrm rot="16200000">
            <a:off x="374508" y="3872786"/>
            <a:ext cx="2550984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ga-IE" sz="800" dirty="0"/>
              <a:t>Le caoinchead ó Leabharlann Náisiúnta na hÉireann</a:t>
            </a:r>
          </a:p>
        </p:txBody>
      </p:sp>
    </p:spTree>
    <p:extLst>
      <p:ext uri="{BB962C8B-B14F-4D97-AF65-F5344CB8AC3E}">
        <p14:creationId xmlns:p14="http://schemas.microsoft.com/office/powerpoint/2010/main" val="749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4424" y="2714723"/>
            <a:ext cx="5470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Sa bhliain 1933 tháinig </a:t>
            </a:r>
            <a:r>
              <a:rPr lang="ga-IE" sz="2200" dirty="0" err="1">
                <a:latin typeface="Tw Cen MT" panose="020B0602020104020603" pitchFamily="34" charset="0"/>
              </a:rPr>
              <a:t>Adolf</a:t>
            </a:r>
            <a:r>
              <a:rPr lang="ga-IE" sz="2200" dirty="0">
                <a:latin typeface="Tw Cen MT" panose="020B0602020104020603" pitchFamily="34" charset="0"/>
              </a:rPr>
              <a:t> </a:t>
            </a:r>
            <a:r>
              <a:rPr lang="ga-IE" sz="2200" dirty="0" err="1">
                <a:latin typeface="Tw Cen MT" panose="020B0602020104020603" pitchFamily="34" charset="0"/>
              </a:rPr>
              <a:t>Hitler</a:t>
            </a:r>
            <a:r>
              <a:rPr lang="ga-IE" sz="2200" dirty="0">
                <a:latin typeface="Tw Cen MT" panose="020B0602020104020603" pitchFamily="34" charset="0"/>
              </a:rPr>
              <a:t> agus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an </a:t>
            </a:r>
            <a:r>
              <a:rPr lang="ga-IE" sz="2200" b="1" dirty="0">
                <a:latin typeface="Tw Cen MT" panose="020B0602020104020603" pitchFamily="34" charset="0"/>
              </a:rPr>
              <a:t>Páirtí Naitsíoch </a:t>
            </a:r>
            <a:r>
              <a:rPr lang="ga-IE" sz="2200" dirty="0">
                <a:latin typeface="Tw Cen MT" panose="020B0602020104020603" pitchFamily="34" charset="0"/>
              </a:rPr>
              <a:t>i gcumhacht sa Ghearmáin. Chuir </a:t>
            </a:r>
            <a:r>
              <a:rPr lang="ga-IE" sz="2200" dirty="0" err="1">
                <a:latin typeface="Tw Cen MT" panose="020B0602020104020603" pitchFamily="34" charset="0"/>
              </a:rPr>
              <a:t>Hitler</a:t>
            </a:r>
            <a:r>
              <a:rPr lang="ga-IE" sz="2200" dirty="0">
                <a:latin typeface="Tw Cen MT" panose="020B0602020104020603" pitchFamily="34" charset="0"/>
              </a:rPr>
              <a:t> deachtóireacht ar bun sa tír agus é féin i gceannas uirthi.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846863" y="743312"/>
            <a:ext cx="64982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Hitler</a:t>
            </a: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agus na Naitsithe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6817" y="1541823"/>
            <a:ext cx="3005042" cy="414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53458" y="5605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13449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040058"/>
              </p:ext>
            </p:extLst>
          </p:nvPr>
        </p:nvGraphicFramePr>
        <p:xfrm>
          <a:off x="1793022" y="1325721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3257663"/>
              </p:ext>
            </p:extLst>
          </p:nvPr>
        </p:nvGraphicFramePr>
        <p:xfrm>
          <a:off x="1793022" y="3629977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6402" y="5252097"/>
            <a:ext cx="3852001" cy="6771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900" dirty="0">
                <a:latin typeface="Tw Cen MT" panose="020B0602020104020603" pitchFamily="34" charset="0"/>
              </a:rPr>
              <a:t>Rinne an Ghearmáin ionradh ar an </a:t>
            </a:r>
            <a:r>
              <a:rPr lang="ga-IE" sz="1900" dirty="0" err="1">
                <a:latin typeface="Tw Cen MT" panose="020B0602020104020603" pitchFamily="34" charset="0"/>
              </a:rPr>
              <a:t>bPolainn</a:t>
            </a:r>
            <a:r>
              <a:rPr lang="ga-IE" sz="1900" i="1" dirty="0">
                <a:latin typeface="Tw Cen MT" panose="020B0602020104020603" pitchFamily="34" charset="0"/>
              </a:rPr>
              <a:t>.</a:t>
            </a:r>
            <a:endParaRPr lang="ga-IE" sz="19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6403" y="2150302"/>
            <a:ext cx="3852000" cy="3847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900" dirty="0">
                <a:latin typeface="Tw Cen MT" panose="020B0602020104020603" pitchFamily="34" charset="0"/>
              </a:rPr>
              <a:t>Cath na Breataine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6403" y="4489496"/>
            <a:ext cx="3852000" cy="3847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900" dirty="0">
                <a:latin typeface="Tw Cen MT" panose="020B0602020104020603" pitchFamily="34" charset="0"/>
              </a:rPr>
              <a:t>Rinne an tSeapáin ionradh ar an tSín.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6403" y="3731729"/>
            <a:ext cx="3852000" cy="3847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900" dirty="0">
                <a:latin typeface="Tw Cen MT" panose="020B0602020104020603" pitchFamily="34" charset="0"/>
              </a:rPr>
              <a:t>D’ionsaigh an tSeapáin Pearl Harbor.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6403" y="2950029"/>
            <a:ext cx="3852000" cy="3847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900" i="1" dirty="0">
                <a:latin typeface="Tw Cen MT" panose="020B0602020104020603" pitchFamily="34" charset="0"/>
              </a:rPr>
              <a:t>D-Day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6403" y="1430302"/>
            <a:ext cx="3853597" cy="38472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1900" dirty="0">
                <a:latin typeface="Tw Cen MT" panose="020B0602020104020603" pitchFamily="34" charset="0"/>
              </a:rPr>
              <a:t>Tháinig deireadh leis an gcogadh.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9799" y="871349"/>
            <a:ext cx="94524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200" dirty="0">
                <a:latin typeface="Berlin Sans FB" panose="020E0602020502020306" pitchFamily="34" charset="0"/>
                <a:cs typeface="Arial" panose="020B0604020202020204" pitchFamily="34" charset="0"/>
              </a:rPr>
              <a:t>Meaitseáil gach eachtra thíos leis an mbliain cheart ar an amlíne. </a:t>
            </a:r>
          </a:p>
        </p:txBody>
      </p:sp>
      <p:sp>
        <p:nvSpPr>
          <p:cNvPr id="30732" name="TextBox 4"/>
          <p:cNvSpPr txBox="1">
            <a:spLocks noChangeArrowheads="1"/>
          </p:cNvSpPr>
          <p:nvPr/>
        </p:nvSpPr>
        <p:spPr bwMode="auto">
          <a:xfrm>
            <a:off x="2870200" y="6129198"/>
            <a:ext cx="6464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Féach leathanach </a:t>
            </a:r>
            <a:r>
              <a:rPr lang="en-US" sz="2200" dirty="0">
                <a:latin typeface="Tw Cen MT" panose="020B0602020104020603" pitchFamily="34" charset="0"/>
              </a:rPr>
              <a:t>7 </a:t>
            </a:r>
            <a:r>
              <a:rPr lang="ga-IE" sz="2200" dirty="0">
                <a:latin typeface="Tw Cen MT" panose="020B0602020104020603" pitchFamily="34" charset="0"/>
              </a:rPr>
              <a:t>i do leabhar oibre.</a:t>
            </a:r>
          </a:p>
        </p:txBody>
      </p:sp>
    </p:spTree>
    <p:extLst>
      <p:ext uri="{BB962C8B-B14F-4D97-AF65-F5344CB8AC3E}">
        <p14:creationId xmlns:p14="http://schemas.microsoft.com/office/powerpoint/2010/main" val="1093953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3946 0.5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38 0.02407 L -0.3388 0.1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7 0.02776 L -0.33845 0.226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9" y="9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9 0.00787 L -0.3391 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003E-6 -2.89151E-6 L -0.3391 -0.441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2" y="-22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3946 -0.46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Top Corners Rounded 7"/>
          <p:cNvSpPr>
            <a:spLocks/>
          </p:cNvSpPr>
          <p:nvPr/>
        </p:nvSpPr>
        <p:spPr>
          <a:xfrm rot="10800000" flipV="1">
            <a:off x="696000" y="398997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graphicFrame>
        <p:nvGraphicFramePr>
          <p:cNvPr id="9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35010"/>
              </p:ext>
            </p:extLst>
          </p:nvPr>
        </p:nvGraphicFramePr>
        <p:xfrm>
          <a:off x="1428749" y="1152000"/>
          <a:ext cx="9334501" cy="4867275"/>
        </p:xfrm>
        <a:graphic>
          <a:graphicData uri="http://schemas.openxmlformats.org/drawingml/2006/table">
            <a:tbl>
              <a:tblPr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{E8B1032C-EA38-4F05-BA0D-38AFFFC7BED3}</a:tableStyleId>
              </a:tblPr>
              <a:tblGrid>
                <a:gridCol w="6715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Ráiteas</a:t>
                      </a:r>
                      <a:endParaRPr kumimoji="0" lang="ga-I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Fíor </a:t>
                      </a:r>
                      <a:endParaRPr kumimoji="0" lang="ga-I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  <a:cs typeface="Arial" panose="020B0604020202020204" pitchFamily="34" charset="0"/>
                        </a:rPr>
                        <a:t>Bréagach</a:t>
                      </a:r>
                      <a:endParaRPr kumimoji="0" lang="ga-I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Rinne an Ghearmáin ionradh ar an </a:t>
                      </a:r>
                      <a:r>
                        <a:rPr kumimoji="0" lang="ga-IE" sz="2000" u="none" strike="noStrike" cap="none" normalizeH="0" baseline="0" noProof="0" dirty="0" err="1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bPolainn</a:t>
                      </a:r>
                      <a:r>
                        <a:rPr kumimoji="0" lang="ga-IE" sz="20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 sa bhliain 1939.</a:t>
                      </a:r>
                      <a:r>
                        <a:rPr kumimoji="0" lang="ga-IE" sz="2000" u="none" strike="noStrike" cap="none" normalizeH="0" baseline="0" noProof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lang="ga-IE" sz="2000" noProof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>
                          <a:latin typeface="Tw Cen MT" panose="020B0602020104020603" pitchFamily="34" charset="0"/>
                        </a:rPr>
                        <a:t>Fuair an</a:t>
                      </a:r>
                      <a:r>
                        <a:rPr lang="ga-IE" sz="2000" baseline="0" noProof="0" dirty="0">
                          <a:latin typeface="Tw Cen MT" panose="020B0602020104020603" pitchFamily="34" charset="0"/>
                        </a:rPr>
                        <a:t> Ghearmáin an lámh in uachtar ar an mBreatain i gCath na Breataine.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dirty="0">
                          <a:latin typeface="Tw Cen MT" panose="020B0602020104020603" pitchFamily="34" charset="0"/>
                        </a:rPr>
                        <a:t>Scaoil na</a:t>
                      </a:r>
                      <a:r>
                        <a:rPr lang="ga-IE" sz="2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Stáit Aontaithe </a:t>
                      </a:r>
                      <a:r>
                        <a:rPr lang="ga-IE" sz="2000" noProof="0" dirty="0">
                          <a:latin typeface="Tw Cen MT" panose="020B0602020104020603" pitchFamily="34" charset="0"/>
                        </a:rPr>
                        <a:t>buamaí 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adamhacha</a:t>
                      </a:r>
                      <a:r>
                        <a:rPr lang="en-US" sz="20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noProof="0" dirty="0">
                          <a:latin typeface="Tw Cen MT" panose="020B0602020104020603" pitchFamily="34" charset="0"/>
                        </a:rPr>
                        <a:t>anuas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 ar Hiroshima agus ar Nagasaki sa</a:t>
                      </a:r>
                      <a:r>
                        <a:rPr lang="ga-IE" sz="2000" baseline="0" dirty="0">
                          <a:latin typeface="Tw Cen MT" panose="020B0602020104020603" pitchFamily="34" charset="0"/>
                        </a:rPr>
                        <a:t> bhliain 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1940</a:t>
                      </a:r>
                      <a:r>
                        <a:rPr lang="ga-IE" altLang="en-US" sz="2000" dirty="0">
                          <a:latin typeface="Tw Cen MT" panose="020B0602020104020603" pitchFamily="34" charset="0"/>
                        </a:rPr>
                        <a:t>.   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dirty="0">
                          <a:latin typeface="Tw Cen MT" panose="020B0602020104020603" pitchFamily="34" charset="0"/>
                        </a:rPr>
                        <a:t>Maraíodh tuairim is </a:t>
                      </a:r>
                      <a:r>
                        <a:rPr lang="en-IE" sz="2000" dirty="0">
                          <a:latin typeface="Tw Cen MT" panose="020B0602020104020603" pitchFamily="34" charset="0"/>
                        </a:rPr>
                        <a:t>6 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mhilliún Giúdach i sluachampaí géibhinn </a:t>
                      </a:r>
                      <a:br>
                        <a:rPr lang="en-US" sz="200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noProof="0" dirty="0">
                          <a:latin typeface="Tw Cen MT" panose="020B0602020104020603" pitchFamily="34" charset="0"/>
                        </a:rPr>
                        <a:t>le </a:t>
                      </a:r>
                      <a:r>
                        <a:rPr lang="en-US" sz="2000" baseline="0" noProof="0" dirty="0" err="1">
                          <a:latin typeface="Tw Cen MT" panose="020B0602020104020603" pitchFamily="34" charset="0"/>
                        </a:rPr>
                        <a:t>linn</a:t>
                      </a:r>
                      <a:r>
                        <a:rPr lang="ga-IE" sz="2000" baseline="0" noProof="0" dirty="0">
                          <a:latin typeface="Tw Cen MT" panose="020B0602020104020603" pitchFamily="34" charset="0"/>
                        </a:rPr>
                        <a:t> an chogaidh. </a:t>
                      </a:r>
                      <a:endParaRPr kumimoji="0" lang="ga-I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dirty="0">
                          <a:latin typeface="Tw Cen MT" panose="020B0602020104020603" pitchFamily="34" charset="0"/>
                        </a:rPr>
                        <a:t>Tugtar</a:t>
                      </a:r>
                      <a:r>
                        <a:rPr lang="ga-IE" sz="2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i="1" baseline="0" dirty="0">
                          <a:latin typeface="Tw Cen MT" panose="020B0602020104020603" pitchFamily="34" charset="0"/>
                        </a:rPr>
                        <a:t>D-Day</a:t>
                      </a:r>
                      <a:r>
                        <a:rPr lang="ga-IE" sz="2000" baseline="0" dirty="0">
                          <a:latin typeface="Tw Cen MT" panose="020B0602020104020603" pitchFamily="34" charset="0"/>
                        </a:rPr>
                        <a:t> a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r an </a:t>
                      </a:r>
                      <a:r>
                        <a:rPr lang="ga-IE" sz="2000" u="none" dirty="0">
                          <a:latin typeface="Tw Cen MT" panose="020B0602020104020603" pitchFamily="34" charset="0"/>
                        </a:rPr>
                        <a:t>6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 Meitheamh 1944 nuair a chuaigh fórsa </a:t>
                      </a:r>
                      <a:br>
                        <a:rPr lang="en-US" sz="2000" dirty="0">
                          <a:latin typeface="Tw Cen MT" panose="020B0602020104020603" pitchFamily="34" charset="0"/>
                        </a:rPr>
                      </a:br>
                      <a:r>
                        <a:rPr lang="ga-IE" sz="2000" dirty="0">
                          <a:latin typeface="Tw Cen MT" panose="020B0602020104020603" pitchFamily="34" charset="0"/>
                        </a:rPr>
                        <a:t>de chuid na gComhghuaillithe i dtír sa Normainn i dtuaisceart </a:t>
                      </a:r>
                      <a:br>
                        <a:rPr lang="en-US" sz="2000" dirty="0">
                          <a:latin typeface="Tw Cen MT" panose="020B0602020104020603" pitchFamily="34" charset="0"/>
                        </a:rPr>
                      </a:br>
                      <a:r>
                        <a:rPr lang="ga-IE" sz="2000" dirty="0">
                          <a:latin typeface="Tw Cen MT" panose="020B0602020104020603" pitchFamily="34" charset="0"/>
                        </a:rPr>
                        <a:t>na Fraince. </a:t>
                      </a:r>
                      <a:endParaRPr kumimoji="0" lang="ga-I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noProof="0" dirty="0">
                          <a:latin typeface="Tw Cen MT" panose="020B0602020104020603" pitchFamily="34" charset="0"/>
                        </a:rPr>
                        <a:t>R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inne</a:t>
                      </a:r>
                      <a:r>
                        <a:rPr lang="ga-IE" sz="2000" baseline="0" dirty="0">
                          <a:latin typeface="Tw Cen MT" panose="020B0602020104020603" pitchFamily="34" charset="0"/>
                        </a:rPr>
                        <a:t> an t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Seapáin ionsaí ar Pearl </a:t>
                      </a:r>
                      <a:r>
                        <a:rPr lang="ga-IE" sz="2000" dirty="0" err="1">
                          <a:latin typeface="Tw Cen MT" panose="020B0602020104020603" pitchFamily="34" charset="0"/>
                        </a:rPr>
                        <a:t>Harbor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 i Haváí</a:t>
                      </a:r>
                      <a:r>
                        <a:rPr lang="en-US" sz="20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000" dirty="0">
                          <a:latin typeface="Tw Cen MT" panose="020B0602020104020603" pitchFamily="34" charset="0"/>
                        </a:rPr>
                        <a:t>sa bhliain</a:t>
                      </a:r>
                      <a:r>
                        <a:rPr lang="ga-IE" sz="2000" baseline="0" dirty="0">
                          <a:latin typeface="Tw Cen MT" panose="020B0602020104020603" pitchFamily="34" charset="0"/>
                        </a:rPr>
                        <a:t> 1941.</a:t>
                      </a:r>
                      <a:endParaRPr lang="ga-IE" sz="2000" noProof="0" dirty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itle 13"/>
          <p:cNvSpPr>
            <a:spLocks/>
          </p:cNvSpPr>
          <p:nvPr/>
        </p:nvSpPr>
        <p:spPr bwMode="auto">
          <a:xfrm>
            <a:off x="3947519" y="684000"/>
            <a:ext cx="4296961" cy="5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  <a:cs typeface="Arial" panose="020B0604020202020204" pitchFamily="34" charset="0"/>
              </a:rPr>
              <a:t>Fíor nó Bréagach?</a:t>
            </a:r>
          </a:p>
        </p:txBody>
      </p:sp>
      <p:pic>
        <p:nvPicPr>
          <p:cNvPr id="14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000" y="17082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000" y="234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000" y="306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000" y="3744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000" y="460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000" y="543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3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7207" y="1730278"/>
            <a:ext cx="80575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Tá cur síos cuimsitheach ar imeachtaí an chogaidh </a:t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sa tsraith </a:t>
            </a:r>
            <a:r>
              <a:rPr lang="ga-IE" sz="2600" b="1" i="1" dirty="0">
                <a:latin typeface="Tw Cen MT" panose="020B0602020104020603" pitchFamily="34" charset="0"/>
              </a:rPr>
              <a:t>WW</a:t>
            </a:r>
            <a:r>
              <a:rPr lang="en-US" sz="2600" b="1" i="1" dirty="0">
                <a:latin typeface="Tw Cen MT" panose="020B0602020104020603" pitchFamily="34" charset="0"/>
              </a:rPr>
              <a:t>II</a:t>
            </a:r>
            <a:r>
              <a:rPr lang="ga-IE" sz="2600" b="1" i="1" dirty="0">
                <a:latin typeface="Tw Cen MT" panose="020B0602020104020603" pitchFamily="34" charset="0"/>
              </a:rPr>
              <a:t> in </a:t>
            </a:r>
            <a:r>
              <a:rPr lang="ga-IE" sz="2600" b="1" i="1" dirty="0" err="1">
                <a:latin typeface="Tw Cen MT" panose="020B0602020104020603" pitchFamily="34" charset="0"/>
              </a:rPr>
              <a:t>Colour</a:t>
            </a:r>
            <a:r>
              <a:rPr lang="ga-IE" sz="2600" dirty="0">
                <a:latin typeface="Tw Cen MT" panose="020B0602020104020603" pitchFamily="34" charset="0"/>
              </a:rPr>
              <a:t>. Tá an chéad chlár sa tsraith </a:t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ar fáil ag an nasc seo thíos:  </a:t>
            </a:r>
            <a:endParaRPr lang="ga-IE" sz="2600" dirty="0">
              <a:latin typeface="Tw Cen MT" panose="020B0602020104020603" pitchFamily="34" charset="0"/>
              <a:hlinkClick r:id="rId4"/>
            </a:endParaRPr>
          </a:p>
          <a:p>
            <a:pPr algn="ctr"/>
            <a:r>
              <a:rPr lang="ga-IE" sz="2600" dirty="0">
                <a:latin typeface="Tw Cen MT" panose="020B0602020104020603" pitchFamily="34" charset="0"/>
                <a:hlinkClick r:id="rId4"/>
              </a:rPr>
              <a:t>https://www.youtube.com/watch?v=zjTgMbkZcbM&amp;list=PL3H6z037pboEcDk1Nvu6uQK9_oYtv1hJx</a:t>
            </a:r>
            <a:r>
              <a:rPr lang="ga-IE" sz="2600" dirty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2067207" y="3719014"/>
            <a:ext cx="805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Nóta don mhúinteoir: níl gach cuid sa tsraith sin oiriúnach </a:t>
            </a:r>
            <a:b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do pháistí bunscoile. </a:t>
            </a:r>
            <a:r>
              <a:rPr lang="ga-IE" sz="2000" b="1">
                <a:solidFill>
                  <a:srgbClr val="FF0000"/>
                </a:solidFill>
                <a:latin typeface="Tw Cen MT" panose="020B0602020104020603" pitchFamily="34" charset="0"/>
              </a:rPr>
              <a:t>Moltar </a:t>
            </a: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don mhúinteoir féachaint ar an tsraith </a:t>
            </a:r>
            <a:b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 dtús báire agus codanna oiriúnacha a roghnú </a:t>
            </a:r>
            <a:b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le haghaidh an ranga.</a:t>
            </a:r>
          </a:p>
        </p:txBody>
      </p:sp>
    </p:spTree>
    <p:extLst>
      <p:ext uri="{BB962C8B-B14F-4D97-AF65-F5344CB8AC3E}">
        <p14:creationId xmlns:p14="http://schemas.microsoft.com/office/powerpoint/2010/main" val="18623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Christine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Warner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en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Leabharlann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Náisiúnta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hÉireann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Shutterstock</a:t>
            </a:r>
          </a:p>
          <a:p>
            <a:r>
              <a:rPr lang="en-IE" sz="1600" b="1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IE" sz="16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endParaRPr lang="en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V-E Day in London May 8, 1945. Photo 12 / </a:t>
            </a:r>
            <a:r>
              <a:rPr lang="en-US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 caoinchead ó Leabharlann Náisiúnta na hÉireann: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Ke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281, 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VAL 8428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IND43.965. </a:t>
            </a:r>
            <a:b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Leabharlann Náisiúnta na hÉireann.</a:t>
            </a: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‘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GERMANY - 1937: German leader Adolf Hitler stands in his convertible. Reproduction of antique photo.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’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Roman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Nerud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/ Shutterstock.com</a:t>
            </a: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‘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Roll call at Buchenwald concentration camp, ca.1938-1941. Two prisoners in the foreground are supporting a comrade, as fainting was frequently an excuse for the guards to 'liquidate' useless inmates.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’ </a:t>
            </a:r>
            <a:r>
              <a:rPr lang="ga-IE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Everett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Historical / Shutterstock.com</a:t>
            </a:r>
            <a:endParaRPr lang="en-US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9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US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7803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7324" y="1501640"/>
            <a:ext cx="8004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 sz="2400" dirty="0">
              <a:latin typeface="Comic Sans MS" pitchFamily="66" charset="0"/>
            </a:endParaRPr>
          </a:p>
          <a:p>
            <a:endParaRPr lang="en-IE" sz="2400" dirty="0">
              <a:latin typeface="Comic Sans MS" pitchFamily="66" charset="0"/>
            </a:endParaRPr>
          </a:p>
          <a:p>
            <a:endParaRPr lang="en-GB" sz="2400" u="sng" dirty="0">
              <a:latin typeface="Comic Sans MS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56036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783200" y="1463874"/>
            <a:ext cx="64982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is deachtóireacht ann?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3458" y="5605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ga-IE" dirty="0"/>
          </a:p>
        </p:txBody>
      </p:sp>
      <p:sp>
        <p:nvSpPr>
          <p:cNvPr id="14" name="TextBox 6"/>
          <p:cNvSpPr txBox="1"/>
          <p:nvPr/>
        </p:nvSpPr>
        <p:spPr>
          <a:xfrm>
            <a:off x="2135044" y="3212976"/>
            <a:ext cx="82819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ga-IE" sz="2200" dirty="0">
                <a:latin typeface="Tw Cen MT" panose="020B0602020104020603" pitchFamily="34" charset="0"/>
                <a:cs typeface="Arial" panose="020B0604020202020204" pitchFamily="34" charset="0"/>
              </a:rPr>
              <a:t>Córas rialtais is ea deachtóireacht a mbíonn aon duine amháin </a:t>
            </a:r>
            <a:br>
              <a:rPr lang="ga-IE" sz="2200" dirty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sz="2200" dirty="0">
                <a:latin typeface="Tw Cen MT" panose="020B0602020104020603" pitchFamily="34" charset="0"/>
                <a:cs typeface="Arial" panose="020B0604020202020204" pitchFamily="34" charset="0"/>
              </a:rPr>
              <a:t>i gceannas air. </a:t>
            </a:r>
            <a:r>
              <a:rPr lang="ga-IE" sz="2200" b="1" dirty="0">
                <a:latin typeface="Tw Cen MT" panose="020B0602020104020603" pitchFamily="34" charset="0"/>
                <a:cs typeface="Arial" panose="020B0604020202020204" pitchFamily="34" charset="0"/>
              </a:rPr>
              <a:t>Deachtóir</a:t>
            </a:r>
            <a:r>
              <a:rPr lang="ga-IE" sz="2200" dirty="0">
                <a:latin typeface="Tw Cen MT" panose="020B0602020104020603" pitchFamily="34" charset="0"/>
                <a:cs typeface="Arial" panose="020B0604020202020204" pitchFamily="34" charset="0"/>
              </a:rPr>
              <a:t> a thugtar ar an duine sin. Ní bhíonn smacht </a:t>
            </a:r>
            <a:br>
              <a:rPr lang="ga-IE" sz="2200" dirty="0"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ga-IE" sz="2200" dirty="0">
                <a:latin typeface="Tw Cen MT" panose="020B0602020104020603" pitchFamily="34" charset="0"/>
                <a:cs typeface="Arial" panose="020B0604020202020204" pitchFamily="34" charset="0"/>
              </a:rPr>
              <a:t>ag an bparlaimint ar an deachtóir agus is deacair an té sin a ruaigeadh as oifig. Ní cheadaítear aon fhreasúra i ndeachtóireacht agus bíonn ollsmacht ag an stát ar shaol an duine.  </a:t>
            </a:r>
          </a:p>
        </p:txBody>
      </p:sp>
    </p:spTree>
    <p:extLst>
      <p:ext uri="{BB962C8B-B14F-4D97-AF65-F5344CB8AC3E}">
        <p14:creationId xmlns:p14="http://schemas.microsoft.com/office/powerpoint/2010/main" val="14633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2846863" y="743312"/>
            <a:ext cx="64982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Hitler</a:t>
            </a: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agus na Naitsithe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6817" y="1541823"/>
            <a:ext cx="3005042" cy="4144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553458" y="5605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ga-IE" dirty="0"/>
          </a:p>
        </p:txBody>
      </p:sp>
      <p:sp>
        <p:nvSpPr>
          <p:cNvPr id="9" name="TextBox 6"/>
          <p:cNvSpPr txBox="1"/>
          <p:nvPr/>
        </p:nvSpPr>
        <p:spPr>
          <a:xfrm>
            <a:off x="5102207" y="1512000"/>
            <a:ext cx="5350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Deachtóir ba ea </a:t>
            </a:r>
            <a:r>
              <a:rPr lang="ga-IE" sz="2200" dirty="0" err="1">
                <a:latin typeface="Tw Cen MT" panose="020B0602020104020603" pitchFamily="34" charset="0"/>
              </a:rPr>
              <a:t>Hitler</a:t>
            </a:r>
            <a:r>
              <a:rPr lang="ga-IE" sz="2200" dirty="0">
                <a:latin typeface="Tw Cen MT" panose="020B0602020104020603" pitchFamily="34" charset="0"/>
              </a:rPr>
              <a:t>. Thug sé an </a:t>
            </a:r>
            <a:r>
              <a:rPr lang="ga-IE" sz="2200" i="1" dirty="0" err="1">
                <a:latin typeface="Tw Cen MT" panose="020B0602020104020603" pitchFamily="34" charset="0"/>
              </a:rPr>
              <a:t>Führer</a:t>
            </a:r>
            <a:r>
              <a:rPr lang="ga-IE" sz="2200" i="1" dirty="0">
                <a:latin typeface="Tw Cen MT" panose="020B0602020104020603" pitchFamily="34" charset="0"/>
              </a:rPr>
              <a:t> </a:t>
            </a:r>
            <a:br>
              <a:rPr lang="ga-IE" sz="2200" i="1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air féin, focal a chiallaíonn ‘ceannaire’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sa Ghearmáinis. Ba mhian leis impireacht mhór a dhéanamh den Ghearmáin.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2207" y="3060001"/>
            <a:ext cx="54733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Chreid </a:t>
            </a:r>
            <a:r>
              <a:rPr lang="ga-IE" sz="2200" dirty="0" err="1">
                <a:latin typeface="Tw Cen MT" panose="020B0602020104020603" pitchFamily="34" charset="0"/>
              </a:rPr>
              <a:t>Hitler</a:t>
            </a:r>
            <a:r>
              <a:rPr lang="ga-IE" sz="2200" dirty="0">
                <a:latin typeface="Tw Cen MT" panose="020B0602020104020603" pitchFamily="34" charset="0"/>
              </a:rPr>
              <a:t> gur ‘</a:t>
            </a:r>
            <a:r>
              <a:rPr lang="ga-IE" sz="2200" dirty="0" err="1">
                <a:latin typeface="Tw Cen MT" panose="020B0602020104020603" pitchFamily="34" charset="0"/>
              </a:rPr>
              <a:t>máistirchine</a:t>
            </a:r>
            <a:r>
              <a:rPr lang="ga-IE" sz="2200" dirty="0">
                <a:latin typeface="Tw Cen MT" panose="020B0602020104020603" pitchFamily="34" charset="0"/>
              </a:rPr>
              <a:t>’ ba ea na Gearmánaigh agus go raibh sé i ndán dóibh an domhan a rialú. Bhí pobail éagsúla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ina gcónaí sa Ghearmáin ag an am, áfach,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raibh fuath ag </a:t>
            </a:r>
            <a:r>
              <a:rPr lang="ga-IE" sz="2200" dirty="0" err="1">
                <a:latin typeface="Tw Cen MT" panose="020B0602020104020603" pitchFamily="34" charset="0"/>
              </a:rPr>
              <a:t>Hitler</a:t>
            </a:r>
            <a:r>
              <a:rPr lang="ga-IE" sz="2200" dirty="0">
                <a:latin typeface="Tw Cen MT" panose="020B0602020104020603" pitchFamily="34" charset="0"/>
              </a:rPr>
              <a:t> dóibh – na Giúdaigh go háirithe. Mhaígh </a:t>
            </a:r>
            <a:r>
              <a:rPr lang="ga-IE" sz="2200" dirty="0" err="1">
                <a:latin typeface="Tw Cen MT" panose="020B0602020104020603" pitchFamily="34" charset="0"/>
              </a:rPr>
              <a:t>Hitler</a:t>
            </a:r>
            <a:r>
              <a:rPr lang="ga-IE" sz="2200" dirty="0">
                <a:latin typeface="Tw Cen MT" panose="020B0602020104020603" pitchFamily="34" charset="0"/>
              </a:rPr>
              <a:t> nach bhféadfaí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‘fíor-Ghearmánaigh’ a thabhairt ar na pobail sin. </a:t>
            </a:r>
          </a:p>
        </p:txBody>
      </p:sp>
    </p:spTree>
    <p:extLst>
      <p:ext uri="{BB962C8B-B14F-4D97-AF65-F5344CB8AC3E}">
        <p14:creationId xmlns:p14="http://schemas.microsoft.com/office/powerpoint/2010/main" val="727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74585" y="1812225"/>
            <a:ext cx="3007057" cy="2893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53458" y="5605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ga-IE" dirty="0"/>
          </a:p>
        </p:txBody>
      </p:sp>
      <p:sp>
        <p:nvSpPr>
          <p:cNvPr id="24" name="TextBox 13"/>
          <p:cNvSpPr txBox="1"/>
          <p:nvPr/>
        </p:nvSpPr>
        <p:spPr>
          <a:xfrm>
            <a:off x="5383722" y="2027780"/>
            <a:ext cx="50246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b="1" dirty="0">
                <a:latin typeface="Tw Cen MT" panose="020B0602020104020603" pitchFamily="34" charset="0"/>
              </a:rPr>
              <a:t>An Tríú </a:t>
            </a:r>
            <a:r>
              <a:rPr lang="ga-IE" sz="2200" b="1" i="1" dirty="0" err="1">
                <a:latin typeface="Tw Cen MT" panose="020B0602020104020603" pitchFamily="34" charset="0"/>
              </a:rPr>
              <a:t>Reich</a:t>
            </a:r>
            <a:r>
              <a:rPr lang="ga-IE" sz="2200" b="1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(an Tríú Ríocht) a tugadh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ar an nGearmáin faoi riail na Naitsithe. D’úsáid </a:t>
            </a:r>
            <a:r>
              <a:rPr lang="ga-IE" sz="2200" dirty="0" err="1">
                <a:latin typeface="Tw Cen MT" panose="020B0602020104020603" pitchFamily="34" charset="0"/>
              </a:rPr>
              <a:t>Hitler</a:t>
            </a:r>
            <a:r>
              <a:rPr lang="ga-IE" sz="2200" dirty="0">
                <a:latin typeface="Tw Cen MT" panose="020B0602020104020603" pitchFamily="34" charset="0"/>
              </a:rPr>
              <a:t> an grúpa paraimíleata </a:t>
            </a:r>
            <a:r>
              <a:rPr lang="ga-IE" sz="2200" i="1" dirty="0" err="1">
                <a:latin typeface="Tw Cen MT" panose="020B0602020104020603" pitchFamily="34" charset="0"/>
              </a:rPr>
              <a:t>Schutzstaffel</a:t>
            </a:r>
            <a:r>
              <a:rPr lang="ga-IE" sz="2200" dirty="0">
                <a:latin typeface="Tw Cen MT" panose="020B0602020104020603" pitchFamily="34" charset="0"/>
              </a:rPr>
              <a:t> (SS) agus na póilíní rúnda </a:t>
            </a:r>
            <a:r>
              <a:rPr lang="ga-IE" sz="2200" i="1" dirty="0" err="1">
                <a:latin typeface="Tw Cen MT" panose="020B0602020104020603" pitchFamily="34" charset="0"/>
              </a:rPr>
              <a:t>Gestapo</a:t>
            </a:r>
            <a:r>
              <a:rPr lang="ga-IE" sz="2200" i="1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chun stad a chur le daoine nár aontaigh lena riail. Bhí an </a:t>
            </a:r>
            <a:r>
              <a:rPr lang="ga-IE" sz="2200" dirty="0" err="1">
                <a:latin typeface="Tw Cen MT" panose="020B0602020104020603" pitchFamily="34" charset="0"/>
              </a:rPr>
              <a:t>svaistice</a:t>
            </a:r>
            <a:r>
              <a:rPr lang="ga-IE" sz="2200" dirty="0">
                <a:latin typeface="Tw Cen MT" panose="020B0602020104020603" pitchFamily="34" charset="0"/>
              </a:rPr>
              <a:t> mar shuaitheantas ag na Naitsithe. </a:t>
            </a:r>
          </a:p>
        </p:txBody>
      </p:sp>
      <p:sp>
        <p:nvSpPr>
          <p:cNvPr id="23" name="Rectangle 15"/>
          <p:cNvSpPr>
            <a:spLocks/>
          </p:cNvSpPr>
          <p:nvPr/>
        </p:nvSpPr>
        <p:spPr bwMode="auto">
          <a:xfrm>
            <a:off x="1650001" y="5256000"/>
            <a:ext cx="8892000" cy="720000"/>
          </a:xfrm>
          <a:prstGeom prst="rect">
            <a:avLst/>
          </a:prstGeom>
          <a:solidFill>
            <a:srgbClr val="8C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 tuilleadh eolais faoin tslí ar tháinig Hitler agus na Naitsithe i gcumhacht </a:t>
            </a:r>
            <a:b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fáil anseo: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https://www.youtube.com/watch?v=a2YEUhHFMHY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ga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846863" y="743312"/>
            <a:ext cx="64982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Hitler </a:t>
            </a: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agus na Naitsithe</a:t>
            </a:r>
          </a:p>
        </p:txBody>
      </p:sp>
    </p:spTree>
    <p:extLst>
      <p:ext uri="{BB962C8B-B14F-4D97-AF65-F5344CB8AC3E}">
        <p14:creationId xmlns:p14="http://schemas.microsoft.com/office/powerpoint/2010/main" val="4402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5579" y="1512000"/>
            <a:ext cx="5360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Ar an 1 Meán Fómhair 1939 rinne an Ghearmáin ionradh ar an bPolainn. Dhá lá ina dhiaidh sin d’fhógair an Bhreatain agus an Fhrainc cogadh </a:t>
            </a:r>
            <a:br>
              <a:rPr lang="ga-IE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ar an nGearmáin. Bhí tús curtha leis an Dara Cogadh Domhanda.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5581" y="3168000"/>
            <a:ext cx="5360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Comhghuaillithe ba ea an Ghearmáin, an Iodáil agus an tSeapáin. </a:t>
            </a:r>
            <a:r>
              <a:rPr lang="pt-BR" sz="2000" b="1" dirty="0">
                <a:latin typeface="Tw Cen MT" panose="020B0602020104020603" pitchFamily="34" charset="0"/>
              </a:rPr>
              <a:t>Cumhachtaí na hAise </a:t>
            </a:r>
            <a:r>
              <a:rPr lang="pt-BR" sz="2000" dirty="0">
                <a:latin typeface="Tw Cen MT" panose="020B0602020104020603" pitchFamily="34" charset="0"/>
              </a:rPr>
              <a:t>a tugadh </a:t>
            </a:r>
            <a:r>
              <a:rPr lang="ga-IE" sz="2000" dirty="0">
                <a:latin typeface="Tw Cen MT" panose="020B0602020104020603" pitchFamily="34" charset="0"/>
              </a:rPr>
              <a:t>orthu agus ar thíortha eile a thacaigh leo. Bhí rún ag an tSeapáin seilbh a ghabháil ar thíortha timpeall an Aigéin Chiúin agus bhí sí i ndiaidh ionradh a dhéanamh ar an tSín sa bhliain 1937. </a:t>
            </a:r>
            <a:endParaRPr lang="ga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9946" y="2101756"/>
            <a:ext cx="4168601" cy="28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7"/>
          <p:cNvCxnSpPr>
            <a:cxnSpLocks noChangeShapeType="1"/>
          </p:cNvCxnSpPr>
          <p:nvPr/>
        </p:nvCxnSpPr>
        <p:spPr bwMode="auto">
          <a:xfrm>
            <a:off x="3150394" y="2464596"/>
            <a:ext cx="313128" cy="454819"/>
          </a:xfrm>
          <a:prstGeom prst="straightConnector1">
            <a:avLst/>
          </a:prstGeom>
          <a:ln w="28575">
            <a:solidFill>
              <a:srgbClr val="FF0000"/>
            </a:solidFill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7"/>
          <p:cNvCxnSpPr>
            <a:cxnSpLocks noChangeShapeType="1"/>
          </p:cNvCxnSpPr>
          <p:nvPr/>
        </p:nvCxnSpPr>
        <p:spPr bwMode="auto">
          <a:xfrm flipV="1">
            <a:off x="3113561" y="3119584"/>
            <a:ext cx="387954" cy="76054"/>
          </a:xfrm>
          <a:prstGeom prst="straightConnector1">
            <a:avLst/>
          </a:prstGeom>
          <a:ln w="28575">
            <a:solidFill>
              <a:srgbClr val="FF0000"/>
            </a:solidFill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7"/>
          <p:cNvCxnSpPr>
            <a:cxnSpLocks noChangeShapeType="1"/>
          </p:cNvCxnSpPr>
          <p:nvPr/>
        </p:nvCxnSpPr>
        <p:spPr bwMode="auto">
          <a:xfrm flipH="1" flipV="1">
            <a:off x="5076826" y="3224850"/>
            <a:ext cx="180975" cy="355430"/>
          </a:xfrm>
          <a:prstGeom prst="straightConnector1">
            <a:avLst/>
          </a:prstGeom>
          <a:ln w="28575">
            <a:solidFill>
              <a:srgbClr val="FF0000"/>
            </a:solidFill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8"/>
          <p:cNvSpPr/>
          <p:nvPr/>
        </p:nvSpPr>
        <p:spPr>
          <a:xfrm>
            <a:off x="2532958" y="2214935"/>
            <a:ext cx="1548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An Ghearmáin</a:t>
            </a:r>
          </a:p>
        </p:txBody>
      </p:sp>
      <p:sp>
        <p:nvSpPr>
          <p:cNvPr id="24" name="Rectangle 8"/>
          <p:cNvSpPr/>
          <p:nvPr/>
        </p:nvSpPr>
        <p:spPr>
          <a:xfrm>
            <a:off x="2105562" y="3069638"/>
            <a:ext cx="1008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An Iodáil</a:t>
            </a:r>
          </a:p>
        </p:txBody>
      </p:sp>
      <p:sp>
        <p:nvSpPr>
          <p:cNvPr id="25" name="Rectangle 8"/>
          <p:cNvSpPr/>
          <p:nvPr/>
        </p:nvSpPr>
        <p:spPr>
          <a:xfrm>
            <a:off x="4262547" y="3580280"/>
            <a:ext cx="1296000" cy="25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An tSeapáin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2532958" y="745202"/>
            <a:ext cx="71825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Tús leis an gCogadh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781" y="1515600"/>
            <a:ext cx="4241352" cy="4309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781" y="1515600"/>
            <a:ext cx="4241352" cy="4309200"/>
          </a:xfrm>
          <a:prstGeom prst="rect">
            <a:avLst/>
          </a:prstGeom>
        </p:spPr>
      </p:pic>
      <p:sp>
        <p:nvSpPr>
          <p:cNvPr id="35" name="Rectangle 8"/>
          <p:cNvSpPr/>
          <p:nvPr/>
        </p:nvSpPr>
        <p:spPr>
          <a:xfrm>
            <a:off x="4583634" y="3176057"/>
            <a:ext cx="974912" cy="34353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200" b="1" dirty="0">
                <a:solidFill>
                  <a:schemeClr val="tx1"/>
                </a:solidFill>
              </a:rPr>
              <a:t>An Pholainn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51533" y="3422526"/>
            <a:ext cx="432101" cy="366514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"/>
          <p:cNvSpPr txBox="1"/>
          <p:nvPr/>
        </p:nvSpPr>
        <p:spPr>
          <a:xfrm>
            <a:off x="1536801" y="1634117"/>
            <a:ext cx="2349399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ysClr val="windowText" lastClr="000000"/>
                </a:solidFill>
              </a:rPr>
              <a:t>     </a:t>
            </a:r>
          </a:p>
          <a:p>
            <a:endParaRPr lang="en-IE" b="1" dirty="0">
              <a:solidFill>
                <a:sysClr val="windowText" lastClr="000000"/>
              </a:solidFill>
            </a:endParaRPr>
          </a:p>
          <a:p>
            <a:endParaRPr lang="ga-IE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ronuilleog 1"/>
          <p:cNvSpPr/>
          <p:nvPr/>
        </p:nvSpPr>
        <p:spPr>
          <a:xfrm>
            <a:off x="1653765" y="1722013"/>
            <a:ext cx="186290" cy="185055"/>
          </a:xfrm>
          <a:prstGeom prst="rect">
            <a:avLst/>
          </a:prstGeom>
          <a:solidFill>
            <a:srgbClr val="E69900"/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1650001" y="5256000"/>
            <a:ext cx="8892000" cy="720000"/>
          </a:xfrm>
          <a:prstGeom prst="rect">
            <a:avLst/>
          </a:prstGeom>
          <a:solidFill>
            <a:srgbClr val="8C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Nuair a bhris an Dara Cogadh Domhanda amach, d’fhógair rialtas Shaorstát Éireann go mbeadh Éire neodrach.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0054" y="1640091"/>
            <a:ext cx="2046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>
                <a:solidFill>
                  <a:sysClr val="windowText" lastClr="000000"/>
                </a:solidFill>
              </a:rPr>
              <a:t>Tíortha faoi smacht </a:t>
            </a:r>
            <a:r>
              <a:rPr lang="en-US" b="1" dirty="0">
                <a:solidFill>
                  <a:sysClr val="windowText" lastClr="000000"/>
                </a:solidFill>
              </a:rPr>
              <a:t> </a:t>
            </a:r>
            <a:r>
              <a:rPr lang="ga-IE" b="1" dirty="0">
                <a:solidFill>
                  <a:sysClr val="windowText" lastClr="000000"/>
                </a:solidFill>
              </a:rPr>
              <a:t>ag an nGearmáin</a:t>
            </a:r>
            <a:r>
              <a:rPr lang="en-IE" b="1" dirty="0">
                <a:solidFill>
                  <a:sysClr val="windowText" lastClr="000000"/>
                </a:solidFill>
              </a:rPr>
              <a:t> </a:t>
            </a:r>
            <a:br>
              <a:rPr lang="en-IE" b="1" dirty="0">
                <a:solidFill>
                  <a:sysClr val="windowText" lastClr="000000"/>
                </a:solidFill>
              </a:rPr>
            </a:br>
            <a:r>
              <a:rPr lang="ga-IE" b="1" dirty="0">
                <a:solidFill>
                  <a:sysClr val="windowText" lastClr="000000"/>
                </a:solidFill>
              </a:rPr>
              <a:t>i dtús 1939</a:t>
            </a:r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35118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23" grpId="0" animBg="1"/>
      <p:bldP spid="24" grpId="0" animBg="1"/>
      <p:bldP spid="25" grpId="0" animBg="1"/>
      <p:bldP spid="35" grpId="0" animBg="1"/>
      <p:bldP spid="35" grpId="1" animBg="1"/>
      <p:bldP spid="33" grpId="0" animBg="1"/>
      <p:bldP spid="26" grpId="0" animBg="1"/>
      <p:bldP spid="2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6300" y="2391559"/>
            <a:ext cx="469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600" dirty="0">
                <a:latin typeface="Tw Cen MT" panose="020B0602020104020603" pitchFamily="34" charset="0"/>
              </a:rPr>
              <a:t>Faoin mbliain 1940 bhí cuid mhaith d’iarthar na hEorpa faoi smacht ag Cumhachtaí na hAise. Ní raibh ag troid ina gcoinne </a:t>
            </a:r>
            <a:br>
              <a:rPr lang="ga-IE" sz="2600" dirty="0">
                <a:latin typeface="Tw Cen MT" panose="020B0602020104020603" pitchFamily="34" charset="0"/>
              </a:rPr>
            </a:br>
            <a:r>
              <a:rPr lang="ga-IE" sz="2600" dirty="0">
                <a:latin typeface="Tw Cen MT" panose="020B0602020104020603" pitchFamily="34" charset="0"/>
              </a:rPr>
              <a:t>ach an Bhreatain.   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5755961" y="1282002"/>
            <a:ext cx="50517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37976" y="1098025"/>
            <a:ext cx="431798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/>
          <p:nvPr/>
        </p:nvSpPr>
        <p:spPr>
          <a:xfrm>
            <a:off x="1542801" y="1210053"/>
            <a:ext cx="4108334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36000" rtlCol="0">
            <a:spAutoFit/>
          </a:bodyPr>
          <a:lstStyle/>
          <a:p>
            <a:r>
              <a:rPr lang="ga-IE" b="1" dirty="0">
                <a:solidFill>
                  <a:sysClr val="windowText" lastClr="000000"/>
                </a:solidFill>
              </a:rPr>
              <a:t>      Tíortha faoi smacht ag an nGearmáin</a:t>
            </a:r>
          </a:p>
          <a:p>
            <a:r>
              <a:rPr lang="ga-IE" b="1" dirty="0">
                <a:solidFill>
                  <a:sysClr val="windowText" lastClr="000000"/>
                </a:solidFill>
              </a:rPr>
              <a:t>      Cumhachtaí na hAise</a:t>
            </a:r>
          </a:p>
          <a:p>
            <a:r>
              <a:rPr lang="ga-IE" b="1" dirty="0">
                <a:solidFill>
                  <a:sysClr val="windowText" lastClr="000000"/>
                </a:solidFill>
              </a:rPr>
              <a:t>      An Bhreatain (agus Tuaisceart Éireann)</a:t>
            </a:r>
          </a:p>
        </p:txBody>
      </p:sp>
      <p:sp>
        <p:nvSpPr>
          <p:cNvPr id="2" name="Dronuilleog 1"/>
          <p:cNvSpPr/>
          <p:nvPr/>
        </p:nvSpPr>
        <p:spPr>
          <a:xfrm>
            <a:off x="1642015" y="1278000"/>
            <a:ext cx="186266" cy="185055"/>
          </a:xfrm>
          <a:prstGeom prst="rect">
            <a:avLst/>
          </a:prstGeom>
          <a:solidFill>
            <a:srgbClr val="E6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2" name="Dronuilleog 11"/>
          <p:cNvSpPr/>
          <p:nvPr/>
        </p:nvSpPr>
        <p:spPr>
          <a:xfrm>
            <a:off x="1642015" y="1566000"/>
            <a:ext cx="186266" cy="185055"/>
          </a:xfrm>
          <a:prstGeom prst="rect">
            <a:avLst/>
          </a:prstGeom>
          <a:solidFill>
            <a:srgbClr val="FEBB5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3" name="Dronuilleog 12"/>
          <p:cNvSpPr/>
          <p:nvPr/>
        </p:nvSpPr>
        <p:spPr>
          <a:xfrm>
            <a:off x="1642015" y="1836000"/>
            <a:ext cx="186266" cy="185055"/>
          </a:xfrm>
          <a:prstGeom prst="rect">
            <a:avLst/>
          </a:prstGeom>
          <a:solidFill>
            <a:srgbClr val="8DAE7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15193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1" grpId="0" animBg="1"/>
      <p:bldP spid="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5677" y="1872000"/>
            <a:ext cx="4519749" cy="30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5676" y="1664447"/>
            <a:ext cx="4519749" cy="35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/>
          </p:cNvSpPr>
          <p:nvPr/>
        </p:nvSpPr>
        <p:spPr bwMode="auto">
          <a:xfrm>
            <a:off x="1650000" y="5580000"/>
            <a:ext cx="8892000" cy="432000"/>
          </a:xfrm>
          <a:prstGeom prst="rect">
            <a:avLst/>
          </a:prstGeom>
          <a:solidFill>
            <a:srgbClr val="8C9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Tuilleadh eolais: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https://www.youtube.com/watch?v=1VwY_UxXkYU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ga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2514600" y="745200"/>
            <a:ext cx="7200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Cogadh sa Bhreatain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1872000"/>
            <a:ext cx="4404872" cy="3139321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Rinne fórsaí na Gearmáine buamáil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an-dian oíche i ndiaidh oíche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ar chathracha na Breataine ansin</a:t>
            </a:r>
            <a:r>
              <a:rPr lang="en-US" sz="2200" dirty="0">
                <a:latin typeface="Tw Cen MT" panose="020B0602020104020603" pitchFamily="34" charset="0"/>
              </a:rPr>
              <a:t>,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idir Meán Fómhair 1940 agus Bealtaine</a:t>
            </a:r>
            <a:r>
              <a:rPr lang="en-US" sz="2200" dirty="0">
                <a:latin typeface="Tw Cen MT" panose="020B0602020104020603" pitchFamily="34" charset="0"/>
              </a:rPr>
              <a:t> 1941</a:t>
            </a:r>
            <a:r>
              <a:rPr lang="ga-IE" sz="2200" dirty="0">
                <a:latin typeface="Tw Cen MT" panose="020B0602020104020603" pitchFamily="34" charset="0"/>
              </a:rPr>
              <a:t>. Tugadh an </a:t>
            </a:r>
            <a:r>
              <a:rPr lang="ga-IE" sz="2200" i="1" dirty="0" err="1">
                <a:latin typeface="Tw Cen MT" panose="020B0602020104020603" pitchFamily="34" charset="0"/>
              </a:rPr>
              <a:t>Blitz</a:t>
            </a:r>
            <a:r>
              <a:rPr lang="ga-IE" sz="2200" dirty="0">
                <a:latin typeface="Tw Cen MT" panose="020B0602020104020603" pitchFamily="34" charset="0"/>
              </a:rPr>
              <a:t> </a:t>
            </a:r>
            <a:br>
              <a:rPr lang="en-US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air sin. Maraíodh a lán</a:t>
            </a:r>
            <a:r>
              <a:rPr lang="en-US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daoine agus scriosadh</a:t>
            </a:r>
            <a:r>
              <a:rPr lang="en-US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cathracha sa Bhreatain ach ní bhfuair an Ghearmáin an lámh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in uachtar ar an mBreatain.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3237" y="1637681"/>
            <a:ext cx="4527597" cy="3477875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latin typeface="Tw Cen MT" panose="020B0602020104020603" pitchFamily="34" charset="0"/>
            </a:endParaRPr>
          </a:p>
          <a:p>
            <a:pPr algn="ctr"/>
            <a:r>
              <a:rPr lang="ga-IE" sz="2200" dirty="0">
                <a:latin typeface="Tw Cen MT" panose="020B0602020104020603" pitchFamily="34" charset="0"/>
              </a:rPr>
              <a:t>Rinne Aerfhórsa na Gearmáine gach iarracht Aerfhórsa Ríoga na Breataine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bhriseadh idir Meitheamh agus Meán Fómhair na bliana 1940.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b="1" dirty="0">
                <a:latin typeface="Tw Cen MT" panose="020B0602020104020603" pitchFamily="34" charset="0"/>
              </a:rPr>
              <a:t>Cath na Breataine </a:t>
            </a:r>
            <a:r>
              <a:rPr lang="ga-IE" sz="2200" dirty="0">
                <a:latin typeface="Tw Cen MT" panose="020B0602020104020603" pitchFamily="34" charset="0"/>
              </a:rPr>
              <a:t>a tugadh air sin. Theip orthu sa deireadh agus d’éirigh le fórsaí na Breataine smacht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choimeád ar aerspás na tíre.</a:t>
            </a:r>
            <a:endParaRPr lang="en-US" sz="2200" dirty="0">
              <a:latin typeface="Tw Cen MT" panose="020B0602020104020603" pitchFamily="34" charset="0"/>
            </a:endParaRPr>
          </a:p>
          <a:p>
            <a:pPr algn="ctr"/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Top Corners Rounded 7"/>
          <p:cNvSpPr>
            <a:spLocks/>
          </p:cNvSpPr>
          <p:nvPr/>
        </p:nvSpPr>
        <p:spPr>
          <a:xfrm rot="10800000" flipV="1">
            <a:off x="695999" y="377999"/>
            <a:ext cx="10800000" cy="6120000"/>
          </a:xfrm>
          <a:prstGeom prst="round2SameRect">
            <a:avLst>
              <a:gd name="adj1" fmla="val 4873"/>
              <a:gd name="adj2" fmla="val 0"/>
            </a:avLst>
          </a:prstGeom>
          <a:solidFill>
            <a:srgbClr val="CEDF98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ga-IE" alt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"/>
          <p:cNvSpPr>
            <a:spLocks/>
          </p:cNvSpPr>
          <p:nvPr/>
        </p:nvSpPr>
        <p:spPr>
          <a:xfrm>
            <a:off x="1145999" y="737999"/>
            <a:ext cx="9900000" cy="54000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>
              <a:solidFill>
                <a:schemeClr val="tx1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145999" y="745200"/>
            <a:ext cx="990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Ionradh ar an Aontas Sóivéadach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99110" y="1907843"/>
            <a:ext cx="4500000" cy="3477875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Chuir an geimhreadh stop le dul chun cinn na Gearmáine, áfach. Ní raibh taithí ag fórsaí na Gearmáine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ar fhuacht nimhneach na Rúise.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Lean an troid ar aghaidh ar feadh ceithre bliana agus cailleadh na milliúin daoine</a:t>
            </a:r>
            <a:r>
              <a:rPr lang="en-US" sz="2200" dirty="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ach thosaigh fórsaí an Aontais Shóivéadaigh ag brú fhórsaí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na Gearmáine ar gcúl arís le linn gheimhreadh na bliana 1942–43.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9110" y="1907844"/>
            <a:ext cx="4500000" cy="3477875"/>
          </a:xfrm>
          <a:prstGeom prst="rect">
            <a:avLst/>
          </a:prstGeom>
          <a:solidFill>
            <a:srgbClr val="DFE2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Ar an 22 Meitheamh 1941 rinne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an Ghearmáin ionradh ar an Aontas Sóivéadach. </a:t>
            </a:r>
            <a:r>
              <a:rPr lang="ga-IE" sz="2200" b="1" dirty="0">
                <a:latin typeface="Tw Cen MT" panose="020B0602020104020603" pitchFamily="34" charset="0"/>
              </a:rPr>
              <a:t>Oibríocht </a:t>
            </a:r>
            <a:r>
              <a:rPr lang="ga-IE" sz="2200" b="1" dirty="0" err="1">
                <a:latin typeface="Tw Cen MT" panose="020B0602020104020603" pitchFamily="34" charset="0"/>
              </a:rPr>
              <a:t>Barbarossa</a:t>
            </a:r>
            <a:r>
              <a:rPr lang="ga-IE" sz="2200" b="1" dirty="0">
                <a:latin typeface="Tw Cen MT" panose="020B0602020104020603" pitchFamily="34" charset="0"/>
              </a:rPr>
              <a:t> </a:t>
            </a:r>
            <a:br>
              <a:rPr lang="ga-IE" sz="2200" b="1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tugadh ar an ionradh sin. Ba mhór an dul chun cinn a rinne na Gearmánaigh i dtosach báire. Faoi thús na Nollag bhí réimse leathan d’iarthar an Aontais Shóivéadaigh gafa ag fórsaí na Gearmáine agus iad ag tarraingt ar Mhoscó.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0927" y="1940362"/>
            <a:ext cx="4284396" cy="345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9073" y="1940362"/>
            <a:ext cx="4286250" cy="34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2344</Words>
  <Application>Microsoft Office PowerPoint</Application>
  <PresentationFormat>Widescreen</PresentationFormat>
  <Paragraphs>138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Berlin Sans FB</vt:lpstr>
      <vt:lpstr>Calibri</vt:lpstr>
      <vt:lpstr>Calibri Light</vt:lpstr>
      <vt:lpstr>Comic Sans MS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Méabh Ní Loingsigh</cp:lastModifiedBy>
  <cp:revision>601</cp:revision>
  <cp:lastPrinted>2019-09-05T14:07:19Z</cp:lastPrinted>
  <dcterms:created xsi:type="dcterms:W3CDTF">2018-03-15T12:19:54Z</dcterms:created>
  <dcterms:modified xsi:type="dcterms:W3CDTF">2020-01-17T10:13:05Z</dcterms:modified>
</cp:coreProperties>
</file>