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96" r:id="rId3"/>
    <p:sldId id="282" r:id="rId4"/>
    <p:sldId id="292" r:id="rId5"/>
    <p:sldId id="288" r:id="rId6"/>
    <p:sldId id="290" r:id="rId7"/>
    <p:sldId id="289" r:id="rId8"/>
    <p:sldId id="294" r:id="rId9"/>
    <p:sldId id="295" r:id="rId10"/>
    <p:sldId id="291" r:id="rId11"/>
    <p:sldId id="298" r:id="rId12"/>
    <p:sldId id="299" r:id="rId13"/>
    <p:sldId id="300" r:id="rId14"/>
    <p:sldId id="283" r:id="rId15"/>
    <p:sldId id="301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A8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5" autoAdjust="0"/>
    <p:restoredTop sz="84060" autoAdjust="0"/>
  </p:normalViewPr>
  <p:slideViewPr>
    <p:cSldViewPr snapToGrid="0">
      <p:cViewPr>
        <p:scale>
          <a:sx n="75" d="100"/>
          <a:sy n="75" d="100"/>
        </p:scale>
        <p:origin x="-66" y="-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AA4-B190-4D26-9A60-F3273AE83B84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6603E-7C94-4069-A26A-E00BE4D54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46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smtClean="0"/>
          </a:p>
        </p:txBody>
      </p:sp>
    </p:spTree>
    <p:extLst>
      <p:ext uri="{BB962C8B-B14F-4D97-AF65-F5344CB8AC3E}">
        <p14:creationId xmlns:p14="http://schemas.microsoft.com/office/powerpoint/2010/main" val="390437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603E-7C94-4069-A26A-E00BE4D54D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8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603E-7C94-4069-A26A-E00BE4D54DB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64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603E-7C94-4069-A26A-E00BE4D54D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576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smtClean="0"/>
          </a:p>
        </p:txBody>
      </p:sp>
    </p:spTree>
    <p:extLst>
      <p:ext uri="{BB962C8B-B14F-4D97-AF65-F5344CB8AC3E}">
        <p14:creationId xmlns:p14="http://schemas.microsoft.com/office/powerpoint/2010/main" val="204500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603E-7C94-4069-A26A-E00BE4D54DB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062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87592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8759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13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3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92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48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75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52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07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89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6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9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5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B08-4C9E-41E7-9087-FFED760FAB4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40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DEB08-4C9E-41E7-9087-FFED760FAB4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A900B-A3AE-4D2F-AC4D-270101A0C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81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ids-world-travel-guide.com/" TargetMode="External"/><Relationship Id="rId5" Type="http://schemas.openxmlformats.org/officeDocument/2006/relationships/hyperlink" Target="https://www.britannica.com/science/continent" TargetMode="External"/><Relationship Id="rId4" Type="http://schemas.openxmlformats.org/officeDocument/2006/relationships/hyperlink" Target="https://www.dkfindout.com/us/earth/continent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5" Type="http://schemas.openxmlformats.org/officeDocument/2006/relationships/image" Target="../media/image15.jpg"/><Relationship Id="rId10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image" Target="../media/image12.jpeg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865" y="468360"/>
            <a:ext cx="11860155" cy="593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3013296" y="4316020"/>
            <a:ext cx="9178703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0000"/>
              </a:spcAft>
            </a:pPr>
            <a:r>
              <a:rPr lang="en-GB" altLang="en-US" sz="4000" b="1" dirty="0" smtClean="0">
                <a:latin typeface="Playbill" panose="040506030A0602020202" pitchFamily="82" charset="0"/>
              </a:rPr>
              <a:t> </a:t>
            </a:r>
            <a:r>
              <a:rPr lang="ga-IE" altLang="en-US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An Domhan </a:t>
            </a:r>
            <a:r>
              <a:rPr lang="en-US" altLang="en-US" sz="60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Fisiciúil</a:t>
            </a:r>
            <a:endParaRPr lang="ga-IE" altLang="en-US" sz="6000" dirty="0" smtClean="0">
              <a:solidFill>
                <a:schemeClr val="accent4">
                  <a:lumMod val="40000"/>
                  <a:lumOff val="60000"/>
                </a:schemeClr>
              </a:solidFill>
              <a:latin typeface="Berlin Sans FB" panose="020E0602020502020306" pitchFamily="34" charset="0"/>
            </a:endParaRPr>
          </a:p>
          <a:p>
            <a:pPr algn="ctr" eaLnBrk="1" hangingPunct="1"/>
            <a:endParaRPr lang="ga-IE" alt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7700" y="810000"/>
            <a:ext cx="8455271" cy="584259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6595724" y="2571301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775306"/>
            <a:ext cx="1870536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Loch Ladoga an loch is mó san Eoraip. Is sa Rúis atá sé.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8458506" y="4640811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8286546" y="2002203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7" idx="3"/>
            <a:endCxn id="3" idx="2"/>
          </p:cNvCxnSpPr>
          <p:nvPr/>
        </p:nvCxnSpPr>
        <p:spPr>
          <a:xfrm>
            <a:off x="5985336" y="2375471"/>
            <a:ext cx="610388" cy="2858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648128" y="4689831"/>
            <a:ext cx="1905644" cy="409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4329708" y="3580713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142977" y="3670713"/>
            <a:ext cx="1289185" cy="111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8210730" y="2988703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58027" y="2515659"/>
            <a:ext cx="260964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altLang="en-US" dirty="0" smtClean="0">
                <a:latin typeface="Tw Cen MT" panose="020B0602020104020603" pitchFamily="34" charset="0"/>
              </a:rPr>
              <a:t>Is í an Volga an abhainn </a:t>
            </a:r>
            <a:r>
              <a:rPr lang="en-US" altLang="en-US" dirty="0" smtClean="0">
                <a:latin typeface="Tw Cen MT" panose="020B0602020104020603" pitchFamily="34" charset="0"/>
              </a:rPr>
              <a:t/>
            </a:r>
            <a:br>
              <a:rPr lang="en-US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is faide san Eoraip. Tá sí 3692 </a:t>
            </a:r>
            <a:r>
              <a:rPr lang="ga-IE" altLang="en-US" dirty="0" err="1" smtClean="0">
                <a:latin typeface="Tw Cen MT" panose="020B0602020104020603" pitchFamily="34" charset="0"/>
              </a:rPr>
              <a:t>km</a:t>
            </a:r>
            <a:r>
              <a:rPr lang="ga-IE" altLang="en-US" dirty="0" smtClean="0">
                <a:latin typeface="Tw Cen MT" panose="020B0602020104020603" pitchFamily="34" charset="0"/>
              </a:rPr>
              <a:t> ar fad.</a:t>
            </a:r>
            <a:endParaRPr lang="ga-IE" dirty="0">
              <a:latin typeface="Tw Cen MT" panose="020B0602020104020603" pitchFamily="34" charset="0"/>
            </a:endParaRPr>
          </a:p>
        </p:txBody>
      </p:sp>
      <p:cxnSp>
        <p:nvCxnSpPr>
          <p:cNvPr id="20" name="Straight Connector 19"/>
          <p:cNvCxnSpPr>
            <a:stCxn id="34" idx="5"/>
          </p:cNvCxnSpPr>
          <p:nvPr/>
        </p:nvCxnSpPr>
        <p:spPr>
          <a:xfrm>
            <a:off x="8364370" y="3142343"/>
            <a:ext cx="1093657" cy="24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63407" y="2092203"/>
            <a:ext cx="163309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69500" y="1189164"/>
            <a:ext cx="2103965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Tá Sléibhte na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hÚraile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ar an teorainn idir an Áise agus an Eoraip.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457" y="2661301"/>
            <a:ext cx="2898530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altLang="en-US" dirty="0" smtClean="0">
                <a:latin typeface="Tw Cen MT" panose="020B0602020104020603" pitchFamily="34" charset="0"/>
              </a:rPr>
              <a:t>Is í an Bhreatain Mhór </a:t>
            </a:r>
            <a:br>
              <a:rPr lang="ga-IE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an t-oileán is mó san Eoraip. Is ann atá Sasana, Albain agus an Bhreatain Bheag. </a:t>
            </a:r>
            <a:br>
              <a:rPr lang="ga-IE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Cuid den Ríocht Aontaithe is ea na tíortha sin.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  <p:sp>
        <p:nvSpPr>
          <p:cNvPr id="25" name="Isosceles Triangle 24"/>
          <p:cNvSpPr>
            <a:spLocks noChangeAspect="1"/>
          </p:cNvSpPr>
          <p:nvPr/>
        </p:nvSpPr>
        <p:spPr>
          <a:xfrm>
            <a:off x="8261467" y="4640811"/>
            <a:ext cx="2088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2" name="TextBox 11"/>
          <p:cNvSpPr txBox="1"/>
          <p:nvPr/>
        </p:nvSpPr>
        <p:spPr>
          <a:xfrm>
            <a:off x="9241695" y="4324543"/>
            <a:ext cx="2831771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ga-IE" altLang="en-US" dirty="0" smtClean="0">
                <a:latin typeface="Tw Cen MT" panose="020B0602020104020603" pitchFamily="34" charset="0"/>
              </a:rPr>
              <a:t>Is é Elbrus an sliabh is airde san Eoraip. Tá sé 5642 m </a:t>
            </a:r>
            <a:br>
              <a:rPr lang="ga-IE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ar airde agus is i Sléibhte Cugais atá sé.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05643" y="2644431"/>
            <a:ext cx="8731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Volga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10730" y="4913188"/>
            <a:ext cx="6118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Elbrus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00425" y="3237493"/>
            <a:ext cx="11467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Bhreatain Mhór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29662" y="2207882"/>
            <a:ext cx="10921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Loch </a:t>
            </a:r>
            <a:r>
              <a:rPr lang="ga-IE" sz="1400" dirty="0" err="1" smtClean="0">
                <a:latin typeface="Tw Cen MT" panose="020B0602020104020603" pitchFamily="34" charset="0"/>
              </a:rPr>
              <a:t>Ladoga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90816" y="1487318"/>
            <a:ext cx="9816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Sléibhte </a:t>
            </a:r>
            <a:r>
              <a:rPr lang="en-US" sz="1400" dirty="0" smtClean="0">
                <a:latin typeface="Tw Cen MT" panose="020B0602020104020603" pitchFamily="34" charset="0"/>
              </a:rPr>
              <a:t/>
            </a:r>
            <a:br>
              <a:rPr lang="en-US" sz="1400" dirty="0" smtClean="0">
                <a:latin typeface="Tw Cen MT" panose="020B0602020104020603" pitchFamily="34" charset="0"/>
              </a:rPr>
            </a:br>
            <a:r>
              <a:rPr lang="ga-IE" sz="1400" dirty="0" smtClean="0">
                <a:latin typeface="Tw Cen MT" panose="020B0602020104020603" pitchFamily="34" charset="0"/>
              </a:rPr>
              <a:t>na </a:t>
            </a:r>
            <a:r>
              <a:rPr lang="ga-IE" sz="1400" dirty="0" err="1" smtClean="0">
                <a:latin typeface="Tw Cen MT" panose="020B0602020104020603" pitchFamily="34" charset="0"/>
              </a:rPr>
              <a:t>hÚraile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26312" y="2136463"/>
            <a:ext cx="99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</a:t>
            </a:r>
          </a:p>
          <a:p>
            <a:r>
              <a:rPr lang="ga-IE" sz="1400" dirty="0" smtClean="0">
                <a:latin typeface="Tw Cen MT" panose="020B0602020104020603" pitchFamily="34" charset="0"/>
              </a:rPr>
              <a:t>Atlantach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24612" y="5905949"/>
            <a:ext cx="1271112" cy="31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Mheánmhuir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41992" y="920460"/>
            <a:ext cx="1007075" cy="5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endParaRPr lang="ga-IE" sz="1400" dirty="0" smtClean="0">
              <a:latin typeface="Tw Cen MT" panose="020B0602020104020603" pitchFamily="34" charset="0"/>
            </a:endParaRPr>
          </a:p>
          <a:p>
            <a:r>
              <a:rPr lang="ga-IE" sz="1400" dirty="0" smtClean="0">
                <a:latin typeface="Tw Cen MT" panose="020B0602020104020603" pitchFamily="34" charset="0"/>
              </a:rPr>
              <a:t>Artach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0" name="Left Arrow 29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183541" y="138939"/>
            <a:ext cx="1308225" cy="64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  <a:hlinkClick r:id="rId4" action="ppaction://hlinksldjump"/>
              </a:rPr>
              <a:t>Ar ais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000" y="144000"/>
            <a:ext cx="93611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Cliceáil ar na ciorcail dhearga </a:t>
            </a:r>
            <a:r>
              <a:rPr lang="ga-IE" sz="2000" dirty="0">
                <a:latin typeface="Tw Cen MT" panose="020B0602020104020603" pitchFamily="34" charset="0"/>
              </a:rPr>
              <a:t>chun eolas a fháil ar roinnt de ghnéithe fisiciúla na </a:t>
            </a:r>
            <a:r>
              <a:rPr lang="en-US" sz="2000" dirty="0" err="1" smtClean="0">
                <a:latin typeface="Tw Cen MT" panose="020B0602020104020603" pitchFamily="34" charset="0"/>
              </a:rPr>
              <a:t>hEorpa</a:t>
            </a:r>
            <a:r>
              <a:rPr lang="ga-IE" sz="2000" dirty="0" smtClean="0"/>
              <a:t>.</a:t>
            </a:r>
            <a:endParaRPr lang="ga-IE" sz="2000" dirty="0"/>
          </a:p>
        </p:txBody>
      </p:sp>
    </p:spTree>
    <p:extLst>
      <p:ext uri="{BB962C8B-B14F-4D97-AF65-F5344CB8AC3E}">
        <p14:creationId xmlns:p14="http://schemas.microsoft.com/office/powerpoint/2010/main" val="65138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13" grpId="0" animBg="1"/>
      <p:bldP spid="14" grpId="0" animBg="1"/>
      <p:bldP spid="16" grpId="0" animBg="1"/>
      <p:bldP spid="34" grpId="0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419" y="1260000"/>
            <a:ext cx="10259998" cy="51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 rot="20584807">
            <a:off x="5576692" y="1749816"/>
            <a:ext cx="2273218" cy="9859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 rot="19762346">
            <a:off x="5530782" y="2656034"/>
            <a:ext cx="2016125" cy="228570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1354667" y="1253067"/>
            <a:ext cx="3166533" cy="260027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3429618" y="3298539"/>
            <a:ext cx="1782557" cy="228923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 rot="20510354">
            <a:off x="7019793" y="1072243"/>
            <a:ext cx="4549318" cy="295722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9137511" y="3927210"/>
            <a:ext cx="2287005" cy="1533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829734" y="5708598"/>
            <a:ext cx="10540914" cy="82766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89356" y="1919751"/>
            <a:ext cx="1084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Eoraip</a:t>
            </a:r>
            <a:endParaRPr lang="en-IE" altLang="en-US" sz="1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6233155" y="3298539"/>
            <a:ext cx="1046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ga-IE" altLang="en-US" sz="1800" dirty="0">
                <a:solidFill>
                  <a:schemeClr val="bg1"/>
                </a:solidFill>
                <a:latin typeface="Tw Cen MT" panose="020B0602020104020603" pitchFamily="34" charset="0"/>
              </a:rPr>
              <a:t>Afraic</a:t>
            </a:r>
            <a:endParaRPr lang="en-IE" altLang="en-US" sz="1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60" name="TextBox 14"/>
          <p:cNvSpPr txBox="1">
            <a:spLocks noChangeArrowheads="1"/>
          </p:cNvSpPr>
          <p:nvPr/>
        </p:nvSpPr>
        <p:spPr bwMode="auto">
          <a:xfrm>
            <a:off x="2354979" y="1919750"/>
            <a:ext cx="17604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Meiriceá </a:t>
            </a:r>
            <a:r>
              <a:rPr lang="ga-IE" altLang="en-US" sz="1800" dirty="0">
                <a:solidFill>
                  <a:schemeClr val="bg1"/>
                </a:solidFill>
                <a:latin typeface="Tw Cen MT" panose="020B0602020104020603" pitchFamily="34" charset="0"/>
              </a:rPr>
              <a:t>Thuaidh</a:t>
            </a:r>
          </a:p>
        </p:txBody>
      </p:sp>
      <p:sp>
        <p:nvSpPr>
          <p:cNvPr id="2061" name="TextBox 15"/>
          <p:cNvSpPr txBox="1">
            <a:spLocks noChangeArrowheads="1"/>
          </p:cNvSpPr>
          <p:nvPr/>
        </p:nvSpPr>
        <p:spPr bwMode="auto">
          <a:xfrm>
            <a:off x="3585500" y="3692476"/>
            <a:ext cx="1572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Meiriceá Theas</a:t>
            </a:r>
            <a:endParaRPr lang="ga-IE" altLang="en-US" sz="1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62" name="TextBox 16"/>
          <p:cNvSpPr txBox="1">
            <a:spLocks noChangeArrowheads="1"/>
          </p:cNvSpPr>
          <p:nvPr/>
        </p:nvSpPr>
        <p:spPr bwMode="auto">
          <a:xfrm>
            <a:off x="8613334" y="2009790"/>
            <a:ext cx="872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ga-IE" altLang="en-US" sz="1800" dirty="0">
                <a:solidFill>
                  <a:schemeClr val="bg1"/>
                </a:solidFill>
                <a:latin typeface="Tw Cen MT" panose="020B0602020104020603" pitchFamily="34" charset="0"/>
              </a:rPr>
              <a:t>Áise</a:t>
            </a:r>
          </a:p>
        </p:txBody>
      </p:sp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9415794" y="4250768"/>
            <a:ext cx="1189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Aigéine</a:t>
            </a:r>
            <a:endParaRPr lang="ga-IE" altLang="en-US" sz="1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64" name="TextBox 18"/>
          <p:cNvSpPr txBox="1">
            <a:spLocks noChangeArrowheads="1"/>
          </p:cNvSpPr>
          <p:nvPr/>
        </p:nvSpPr>
        <p:spPr bwMode="auto">
          <a:xfrm>
            <a:off x="5485610" y="5882710"/>
            <a:ext cx="1139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latin typeface="Tw Cen MT" panose="020B0602020104020603" pitchFamily="34" charset="0"/>
              </a:rPr>
              <a:t>Antartaice</a:t>
            </a:r>
            <a:endParaRPr lang="ga-IE" altLang="en-US" sz="1800" dirty="0"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8383" y="3193255"/>
            <a:ext cx="2091092" cy="660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Ciúin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8676" y="1205376"/>
            <a:ext cx="200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Artach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9192" y="3764754"/>
            <a:ext cx="204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Indiach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3134" y="2242798"/>
            <a:ext cx="122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Atlantach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4543" y="5330664"/>
            <a:ext cx="2055784" cy="37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Theas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194151" y="3255894"/>
            <a:ext cx="1160828" cy="5125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1</a:t>
            </a:r>
            <a:endParaRPr lang="ga-IE" dirty="0"/>
          </a:p>
        </p:txBody>
      </p:sp>
      <p:sp>
        <p:nvSpPr>
          <p:cNvPr id="35" name="Rounded Rectangle 34"/>
          <p:cNvSpPr/>
          <p:nvPr/>
        </p:nvSpPr>
        <p:spPr>
          <a:xfrm>
            <a:off x="5485610" y="1146669"/>
            <a:ext cx="1815847" cy="5125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2</a:t>
            </a:r>
            <a:endParaRPr lang="ga-IE" dirty="0"/>
          </a:p>
        </p:txBody>
      </p:sp>
      <p:sp>
        <p:nvSpPr>
          <p:cNvPr id="36" name="Rounded Rectangle 35"/>
          <p:cNvSpPr/>
          <p:nvPr/>
        </p:nvSpPr>
        <p:spPr>
          <a:xfrm>
            <a:off x="4575164" y="2294550"/>
            <a:ext cx="1160828" cy="5125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3</a:t>
            </a:r>
            <a:endParaRPr lang="ga-IE" dirty="0"/>
          </a:p>
        </p:txBody>
      </p:sp>
      <p:sp>
        <p:nvSpPr>
          <p:cNvPr id="37" name="Rounded Rectangle 36"/>
          <p:cNvSpPr/>
          <p:nvPr/>
        </p:nvSpPr>
        <p:spPr>
          <a:xfrm>
            <a:off x="7675581" y="3870165"/>
            <a:ext cx="1160828" cy="5125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4</a:t>
            </a:r>
            <a:endParaRPr lang="ga-IE" dirty="0"/>
          </a:p>
        </p:txBody>
      </p:sp>
      <p:sp>
        <p:nvSpPr>
          <p:cNvPr id="38" name="Rounded Rectangle 37"/>
          <p:cNvSpPr/>
          <p:nvPr/>
        </p:nvSpPr>
        <p:spPr>
          <a:xfrm>
            <a:off x="4778901" y="5199626"/>
            <a:ext cx="1781517" cy="5222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</a:t>
            </a:r>
            <a:endParaRPr lang="ga-IE" dirty="0"/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 rot="19096932">
            <a:off x="398977" y="1172126"/>
            <a:ext cx="159034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 dirty="0" smtClean="0">
                <a:latin typeface="Tw Cen MT" panose="020B0602020104020603" pitchFamily="34" charset="0"/>
              </a:rPr>
              <a:t> DUL SIAR</a:t>
            </a:r>
            <a:endParaRPr lang="ga-IE" b="1" dirty="0">
              <a:latin typeface="Tw Cen MT" panose="020B0602020104020603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769422" y="292398"/>
            <a:ext cx="657224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latin typeface="Tw Cen MT" panose="020B0602020104020603" pitchFamily="34" charset="0"/>
              </a:rPr>
              <a:t>An féidir leat na hilchríocha a ainmniú?</a:t>
            </a:r>
            <a:endParaRPr lang="ga-IE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63114" y="292398"/>
            <a:ext cx="687415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latin typeface="Tw Cen MT" panose="020B0602020104020603" pitchFamily="34" charset="0"/>
              </a:rPr>
              <a:t>An féidir leat na</a:t>
            </a:r>
            <a:r>
              <a:rPr lang="en-US" altLang="en-US" sz="3200" dirty="0" smtClean="0">
                <a:latin typeface="Tw Cen MT" panose="020B0602020104020603" pitchFamily="34" charset="0"/>
              </a:rPr>
              <a:t> </a:t>
            </a:r>
            <a:r>
              <a:rPr lang="ga-IE" altLang="en-US" sz="3200" dirty="0" smtClean="0">
                <a:latin typeface="Tw Cen MT" panose="020B0602020104020603" pitchFamily="34" charset="0"/>
              </a:rPr>
              <a:t>cúig aigéan a ainmniú?</a:t>
            </a:r>
            <a:endParaRPr lang="ga-IE" alt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68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 autoUpdateAnimBg="0"/>
      <p:bldP spid="2051" grpId="1" animBg="1"/>
      <p:bldP spid="2053" grpId="0" animBg="1" autoUpdateAnimBg="0"/>
      <p:bldP spid="2053" grpId="1" animBg="1"/>
      <p:bldP spid="2054" grpId="0" animBg="1" autoUpdateAnimBg="0"/>
      <p:bldP spid="2054" grpId="1" animBg="1"/>
      <p:bldP spid="2055" grpId="0" animBg="1" autoUpdateAnimBg="0"/>
      <p:bldP spid="2055" grpId="1" animBg="1"/>
      <p:bldP spid="2056" grpId="0" animBg="1" autoUpdateAnimBg="0"/>
      <p:bldP spid="2056" grpId="1" animBg="1"/>
      <p:bldP spid="2057" grpId="0" animBg="1" autoUpdateAnimBg="0"/>
      <p:bldP spid="2057" grpId="1" animBg="1"/>
      <p:bldP spid="2058" grpId="0" animBg="1" autoUpdateAnimBg="0"/>
      <p:bldP spid="12" grpId="0" autoUpdateAnimBg="0"/>
      <p:bldP spid="2059" grpId="0" autoUpdateAnimBg="0"/>
      <p:bldP spid="2060" grpId="0" autoUpdateAnimBg="0"/>
      <p:bldP spid="2061" grpId="0" autoUpdateAnimBg="0"/>
      <p:bldP spid="2062" grpId="0" autoUpdateAnimBg="0"/>
      <p:bldP spid="2063" grpId="0" autoUpdateAnimBg="0"/>
      <p:bldP spid="2064" grpId="0" autoUpdateAnimBg="0"/>
      <p:bldP spid="20" grpId="0"/>
      <p:bldP spid="21" grpId="0"/>
      <p:bldP spid="22" grpId="0"/>
      <p:bldP spid="24" grpId="0"/>
      <p:bldP spid="25" grpId="0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905" y="1047600"/>
            <a:ext cx="10259998" cy="51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12138" y="188963"/>
            <a:ext cx="957753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latin typeface="Tw Cen MT" panose="020B0602020104020603" pitchFamily="34" charset="0"/>
              </a:rPr>
              <a:t>Ainmnigh na sliabhraonta agus na sléibhte ar an léarscáil.</a:t>
            </a:r>
            <a:endParaRPr lang="ga-IE" altLang="en-US" sz="32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84556" y="2476087"/>
            <a:ext cx="76200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5696" y="2144168"/>
            <a:ext cx="145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Na Sléibhte Creagacha</a:t>
            </a:r>
            <a:endParaRPr lang="ga-IE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80498" y="3963729"/>
            <a:ext cx="76200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24932" y="3754999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Na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hAindéis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577938" y="2764634"/>
            <a:ext cx="76200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59328" y="2764634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Na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Himiléithe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407705" y="2440679"/>
            <a:ext cx="612485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59328" y="1984150"/>
            <a:ext cx="160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Sléibhte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Cugais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135999" y="3698006"/>
            <a:ext cx="577948" cy="10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37276" y="3478000"/>
            <a:ext cx="121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Sliabh</a:t>
            </a:r>
            <a:endParaRPr lang="en-US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Kilimanjaro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 rot="19096932">
            <a:off x="354682" y="1128805"/>
            <a:ext cx="159034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 dirty="0" smtClean="0">
                <a:latin typeface="Tw Cen MT" panose="020B0602020104020603" pitchFamily="34" charset="0"/>
              </a:rPr>
              <a:t> DUL SIAR</a:t>
            </a:r>
            <a:endParaRPr lang="ga-IE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2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74" y="639649"/>
            <a:ext cx="9172303" cy="60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81730" y="30269"/>
            <a:ext cx="704487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ga-IE" altLang="en-US" sz="3200" dirty="0" smtClean="0">
                <a:latin typeface="Tw Cen MT" panose="020B0602020104020603" pitchFamily="34" charset="0"/>
              </a:rPr>
              <a:t>Ainmnigh na haibhneacha ar an léarscáil.</a:t>
            </a:r>
            <a:endParaRPr lang="ga-IE" altLang="en-US" sz="32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78805" y="2615024"/>
            <a:ext cx="76200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66621" y="2563526"/>
            <a:ext cx="103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An Volga</a:t>
            </a:r>
            <a:endParaRPr lang="en-GB" dirty="0">
              <a:latin typeface="Tw Cen MT" panose="020B0602020104020603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917719" y="3636111"/>
            <a:ext cx="646171" cy="170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8871" y="331828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An </a:t>
            </a:r>
            <a:r>
              <a:rPr lang="ga-IE" dirty="0" smtClean="0">
                <a:latin typeface="Tw Cen MT" panose="020B0602020104020603" pitchFamily="34" charset="0"/>
              </a:rPr>
              <a:t>Níl</a:t>
            </a:r>
            <a:endParaRPr lang="ga-IE" dirty="0">
              <a:latin typeface="Tw Cen MT" panose="020B0602020104020603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866108" y="2985892"/>
            <a:ext cx="76200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97303" y="3007252"/>
            <a:ext cx="1510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An Mississippi-</a:t>
            </a:r>
          </a:p>
          <a:p>
            <a:r>
              <a:rPr lang="en-US" dirty="0" smtClean="0">
                <a:latin typeface="Tw Cen MT" panose="020B0602020104020603" pitchFamily="34" charset="0"/>
              </a:rPr>
              <a:t>Missouri</a:t>
            </a:r>
            <a:endParaRPr lang="en-GB" dirty="0">
              <a:latin typeface="Tw Cen MT" panose="020B0602020104020603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15963" y="3335409"/>
            <a:ext cx="612485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28446" y="3150744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latin typeface="Tw Cen MT" panose="020B0602020104020603" pitchFamily="34" charset="0"/>
              </a:rPr>
              <a:t>Iaing-tsí</a:t>
            </a:r>
            <a:endParaRPr lang="en-GB" dirty="0">
              <a:latin typeface="Tw Cen MT" panose="020B0602020104020603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0008732" y="4178123"/>
            <a:ext cx="577948" cy="10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586680" y="3994001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An </a:t>
            </a:r>
            <a:r>
              <a:rPr lang="ga-IE" dirty="0" smtClean="0">
                <a:latin typeface="Tw Cen MT" panose="020B0602020104020603" pitchFamily="34" charset="0"/>
              </a:rPr>
              <a:t>Amasóin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 rot="19096932">
            <a:off x="767277" y="676825"/>
            <a:ext cx="159034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 dirty="0" smtClean="0">
                <a:latin typeface="Tw Cen MT" panose="020B0602020104020603" pitchFamily="34" charset="0"/>
              </a:rPr>
              <a:t> DUL SIAR</a:t>
            </a:r>
            <a:endParaRPr lang="ga-IE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25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>
            <a:spLocks/>
          </p:cNvSpPr>
          <p:nvPr/>
        </p:nvSpPr>
        <p:spPr>
          <a:xfrm>
            <a:off x="720000" y="540000"/>
            <a:ext cx="10764000" cy="5760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47" b="89953" l="0" r="99593">
                        <a14:foregroundMark x1="50102" y1="41135" x2="58554" y2="7683"/>
                        <a14:foregroundMark x1="67617" y1="35461" x2="67923" y2="8865"/>
                        <a14:foregroundMark x1="70061" y1="45626" x2="99593" y2="42317"/>
                        <a14:foregroundMark x1="75356" y1="42671" x2="93992" y2="2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156" y="2508405"/>
            <a:ext cx="4079875" cy="33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50155" y="884208"/>
            <a:ext cx="5728745" cy="54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Berlin Sans FB" panose="020E0602020502020306" pitchFamily="34" charset="0"/>
              </a:rPr>
              <a:t>Gúgláil</a:t>
            </a:r>
            <a:r>
              <a:rPr lang="en-U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é!</a:t>
            </a:r>
            <a:endParaRPr lang="ga-IE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76125" y="1427381"/>
            <a:ext cx="7651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Bain úsáid as </a:t>
            </a:r>
            <a:r>
              <a:rPr lang="ga-IE" altLang="en-US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Google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Maps chun breathnú thart </a:t>
            </a:r>
            <a:b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ar na hilchríocha. </a:t>
            </a:r>
            <a:endParaRPr lang="ga-IE" alt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8007478" y="3255308"/>
            <a:ext cx="2779712" cy="1729285"/>
            <a:chOff x="5529183" y="4466493"/>
            <a:chExt cx="2779792" cy="1336005"/>
          </a:xfrm>
        </p:grpSpPr>
        <p:sp>
          <p:nvSpPr>
            <p:cNvPr id="12" name="Rectangle 11"/>
            <p:cNvSpPr/>
            <p:nvPr/>
          </p:nvSpPr>
          <p:spPr>
            <a:xfrm>
              <a:off x="5529183" y="4466493"/>
              <a:ext cx="2779792" cy="746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ga-IE" altLang="en-US" sz="1600" dirty="0" smtClean="0">
                  <a:solidFill>
                    <a:schemeClr val="tx1"/>
                  </a:solidFill>
                  <a:latin typeface="Berlin Sans FB" panose="020E0602020502020306" pitchFamily="34" charset="0"/>
                </a:rPr>
                <a:t>Tuilleadh </a:t>
              </a:r>
              <a:r>
                <a:rPr lang="ga-IE" altLang="en-US" sz="1600" dirty="0">
                  <a:solidFill>
                    <a:schemeClr val="tx1"/>
                  </a:solidFill>
                  <a:latin typeface="Berlin Sans FB" panose="020E0602020502020306" pitchFamily="34" charset="0"/>
                </a:rPr>
                <a:t>eolais: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ga-IE" sz="1600" dirty="0">
                  <a:latin typeface="Tw Cen MT" panose="020B0602020104020603" pitchFamily="34" charset="0"/>
                  <a:hlinkClick r:id="rId4"/>
                </a:rPr>
                <a:t>https://www.dkfindout.com/us/earth/continents</a:t>
              </a:r>
              <a:r>
                <a:rPr lang="ga-IE" sz="1600" dirty="0" smtClean="0">
                  <a:latin typeface="Tw Cen MT" panose="020B0602020104020603" pitchFamily="34" charset="0"/>
                  <a:hlinkClick r:id="rId4"/>
                </a:rPr>
                <a:t>/</a:t>
              </a:r>
              <a:endParaRPr lang="ga-IE" sz="1600" dirty="0">
                <a:latin typeface="Tw Cen MT" panose="020B0602020104020603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29183" y="5306244"/>
              <a:ext cx="2779792" cy="4962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1600" dirty="0" smtClean="0">
                  <a:latin typeface="Tw Cen MT" panose="020B0602020104020603" pitchFamily="34" charset="0"/>
                  <a:hlinkClick r:id="rId5"/>
                </a:rPr>
                <a:t>https</a:t>
              </a:r>
              <a:r>
                <a:rPr lang="ga-IE" sz="1600" dirty="0">
                  <a:latin typeface="Tw Cen MT" panose="020B0602020104020603" pitchFamily="34" charset="0"/>
                  <a:hlinkClick r:id="rId5"/>
                </a:rPr>
                <a:t>://</a:t>
              </a:r>
              <a:r>
                <a:rPr lang="ga-IE" sz="1600" dirty="0" smtClean="0">
                  <a:latin typeface="Tw Cen MT" panose="020B0602020104020603" pitchFamily="34" charset="0"/>
                  <a:hlinkClick r:id="rId5"/>
                </a:rPr>
                <a:t>www.britannica.com/science/continent</a:t>
              </a:r>
              <a:endParaRPr lang="ga-IE" sz="1600" dirty="0">
                <a:latin typeface="Tw Cen MT" panose="020B0602020104020603" pitchFamily="34" charset="0"/>
              </a:endParaRP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915404" y="2541807"/>
            <a:ext cx="27797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ga-IE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1828489" y="242440"/>
            <a:ext cx="2779711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ga-IE" altLang="en-US" sz="16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ga-IE" altLang="en-US" sz="16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07478" y="5136993"/>
            <a:ext cx="2779712" cy="64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1600" dirty="0">
                <a:latin typeface="Tw Cen MT" panose="020B0602020104020603" pitchFamily="34" charset="0"/>
                <a:hlinkClick r:id="rId6"/>
              </a:rPr>
              <a:t>https://www.kids-world-travel-guide.com/</a:t>
            </a:r>
            <a:endParaRPr lang="ga-IE" alt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/>
          </p:cNvSpPr>
          <p:nvPr/>
        </p:nvSpPr>
        <p:spPr>
          <a:xfrm>
            <a:off x="720000" y="540000"/>
            <a:ext cx="10764000" cy="5760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849122" y="934494"/>
            <a:ext cx="872237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Ealaín</a:t>
            </a:r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  <a:r>
              <a:rPr lang="en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Denis Baker, Christine Warner</a:t>
            </a:r>
            <a:endParaRPr lang="en-IE" sz="1600" b="1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</a:t>
            </a:r>
            <a:r>
              <a:rPr lang="en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eile</a:t>
            </a:r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</a:p>
          <a:p>
            <a:endParaRPr lang="ga-IE" sz="16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gach iarracht teacht ar úinéir an chóipchirt i gcás na n‑íomhánna atá ar na sleamhnáin seo.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dhéanamh leis na foilsitheoirí.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r>
              <a:rPr lang="en-US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Foras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Gaeilge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63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-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 Amiens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en-IE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1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/>
          </p:cNvSpPr>
          <p:nvPr/>
        </p:nvSpPr>
        <p:spPr>
          <a:xfrm>
            <a:off x="720000" y="540000"/>
            <a:ext cx="10764000" cy="5760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820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5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66" y="1073197"/>
            <a:ext cx="10794878" cy="539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 rot="21109577">
            <a:off x="5551115" y="1672201"/>
            <a:ext cx="2273218" cy="105124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 rot="20421096">
            <a:off x="5498910" y="2527223"/>
            <a:ext cx="2152393" cy="245922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850900" y="1253066"/>
            <a:ext cx="3771899" cy="245678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3429000" y="3222216"/>
            <a:ext cx="1805838" cy="233995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 rot="20659675">
            <a:off x="7054560" y="1189874"/>
            <a:ext cx="4668821" cy="268245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9106306" y="3896219"/>
            <a:ext cx="2476094" cy="153262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495300" y="5672667"/>
            <a:ext cx="11087099" cy="9055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12019" y="1961732"/>
            <a:ext cx="1084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Eoraip</a:t>
            </a:r>
            <a:endParaRPr lang="en-IE" altLang="en-US" sz="1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6255818" y="3340520"/>
            <a:ext cx="1046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ga-IE" altLang="en-US" sz="1800" dirty="0">
                <a:solidFill>
                  <a:schemeClr val="bg1"/>
                </a:solidFill>
                <a:latin typeface="Tw Cen MT" panose="020B0602020104020603" pitchFamily="34" charset="0"/>
              </a:rPr>
              <a:t>Afraic</a:t>
            </a:r>
            <a:endParaRPr lang="en-IE" altLang="en-US" sz="1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60" name="TextBox 14"/>
          <p:cNvSpPr txBox="1">
            <a:spLocks noChangeArrowheads="1"/>
          </p:cNvSpPr>
          <p:nvPr/>
        </p:nvSpPr>
        <p:spPr bwMode="auto">
          <a:xfrm>
            <a:off x="2377642" y="1961731"/>
            <a:ext cx="17604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Meiriceá </a:t>
            </a:r>
            <a:r>
              <a:rPr lang="ga-IE" altLang="en-US" sz="1800" dirty="0">
                <a:solidFill>
                  <a:schemeClr val="bg1"/>
                </a:solidFill>
                <a:latin typeface="Tw Cen MT" panose="020B0602020104020603" pitchFamily="34" charset="0"/>
              </a:rPr>
              <a:t>Thuaidh</a:t>
            </a:r>
          </a:p>
        </p:txBody>
      </p:sp>
      <p:sp>
        <p:nvSpPr>
          <p:cNvPr id="2061" name="TextBox 15"/>
          <p:cNvSpPr txBox="1">
            <a:spLocks noChangeArrowheads="1"/>
          </p:cNvSpPr>
          <p:nvPr/>
        </p:nvSpPr>
        <p:spPr bwMode="auto">
          <a:xfrm>
            <a:off x="3608163" y="3734457"/>
            <a:ext cx="1572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Meiriceá Theas</a:t>
            </a:r>
            <a:endParaRPr lang="ga-IE" altLang="en-US" sz="1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62" name="TextBox 16"/>
          <p:cNvSpPr txBox="1">
            <a:spLocks noChangeArrowheads="1"/>
          </p:cNvSpPr>
          <p:nvPr/>
        </p:nvSpPr>
        <p:spPr bwMode="auto">
          <a:xfrm>
            <a:off x="8635997" y="2051771"/>
            <a:ext cx="872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ga-IE" altLang="en-US" sz="1800" dirty="0">
                <a:solidFill>
                  <a:schemeClr val="bg1"/>
                </a:solidFill>
                <a:latin typeface="Tw Cen MT" panose="020B0602020104020603" pitchFamily="34" charset="0"/>
              </a:rPr>
              <a:t>Áise</a:t>
            </a:r>
          </a:p>
        </p:txBody>
      </p:sp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9438457" y="4292749"/>
            <a:ext cx="1189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Aigéine</a:t>
            </a:r>
            <a:endParaRPr lang="ga-IE" altLang="en-US" sz="1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64" name="TextBox 18"/>
          <p:cNvSpPr txBox="1">
            <a:spLocks noChangeArrowheads="1"/>
          </p:cNvSpPr>
          <p:nvPr/>
        </p:nvSpPr>
        <p:spPr bwMode="auto">
          <a:xfrm>
            <a:off x="5508273" y="5924691"/>
            <a:ext cx="1139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latin typeface="Tw Cen MT" panose="020B0602020104020603" pitchFamily="34" charset="0"/>
              </a:rPr>
              <a:t>Antartaice</a:t>
            </a:r>
            <a:endParaRPr lang="ga-IE" altLang="en-US" sz="1800" dirty="0"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92928" y="4046756"/>
            <a:ext cx="122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Atlantach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1046" y="3235236"/>
            <a:ext cx="2091092" cy="660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Ciúin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8062" y="1004240"/>
            <a:ext cx="200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Artach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21855" y="3806735"/>
            <a:ext cx="204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Indiach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68718" y="2899049"/>
            <a:ext cx="207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Ciúin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95797" y="2284779"/>
            <a:ext cx="122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Atlantach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7206" y="5372645"/>
            <a:ext cx="2055784" cy="37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US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tAigéan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Theas</a:t>
            </a:r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 rot="20710553">
            <a:off x="8378660" y="5696539"/>
            <a:ext cx="3681100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sz="1800" dirty="0" smtClean="0">
                <a:latin typeface="Tw Cen MT" panose="020B0602020104020603" pitchFamily="34" charset="0"/>
              </a:rPr>
              <a:t>Ainmnigh an t-aigéan atá amach ó chósta thoir Mheiriceá Theas.</a:t>
            </a:r>
            <a:endParaRPr lang="ga-IE" sz="1800" dirty="0">
              <a:latin typeface="Tw Cen MT" panose="020B0602020104020603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 rot="20710553">
            <a:off x="8377200" y="5695200"/>
            <a:ext cx="3681100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sz="1800" dirty="0" smtClean="0">
                <a:latin typeface="Tw Cen MT" panose="020B0602020104020603" pitchFamily="34" charset="0"/>
              </a:rPr>
              <a:t>Ainmnigh an t-aigéan atá amach ó chósta thiar na hÉireann.</a:t>
            </a:r>
            <a:endParaRPr lang="ga-IE" sz="1800" dirty="0">
              <a:latin typeface="Tw Cen MT" panose="020B0602020104020603" pitchFamily="34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 rot="20710553">
            <a:off x="8377200" y="5695200"/>
            <a:ext cx="3665727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sz="1800" dirty="0" smtClean="0">
                <a:latin typeface="Tw Cen MT" panose="020B0602020104020603" pitchFamily="34" charset="0"/>
              </a:rPr>
              <a:t>Ainmnigh an t-aigéan atá amach ó chósta thoir na hAfraice.</a:t>
            </a:r>
            <a:endParaRPr lang="ga-IE" sz="1800" dirty="0">
              <a:latin typeface="Tw Cen MT" panose="020B0602020104020603" pitchFamily="34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 rot="20710553">
            <a:off x="8377200" y="5695200"/>
            <a:ext cx="3671196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sz="1800" dirty="0" smtClean="0">
                <a:latin typeface="Tw Cen MT" panose="020B0602020104020603" pitchFamily="34" charset="0"/>
              </a:rPr>
              <a:t>Ainmnigh an t-aigéan atá amach ó chósta theas na hÁise.</a:t>
            </a:r>
            <a:endParaRPr lang="ga-IE" sz="1800" dirty="0">
              <a:latin typeface="Tw Cen MT" panose="020B0602020104020603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 rot="20710553">
            <a:off x="8376266" y="5677712"/>
            <a:ext cx="3665727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sz="1800" dirty="0" smtClean="0">
                <a:latin typeface="Tw Cen MT" panose="020B0602020104020603" pitchFamily="34" charset="0"/>
              </a:rPr>
              <a:t>Ainmnigh an t-aigéan atá amach ó chósta thiar Mheiriceá Theas.</a:t>
            </a:r>
            <a:endParaRPr lang="ga-IE" sz="1800" dirty="0">
              <a:latin typeface="Tw Cen MT" panose="020B0602020104020603" pitchFamily="34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 rot="20710553">
            <a:off x="8393777" y="5677711"/>
            <a:ext cx="3665727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sz="1800" dirty="0" smtClean="0">
                <a:latin typeface="Tw Cen MT" panose="020B0602020104020603" pitchFamily="34" charset="0"/>
              </a:rPr>
              <a:t>Ainmnigh an t-aigéan atá amach ó chósta thuaidh na hEorpa.</a:t>
            </a:r>
            <a:endParaRPr lang="ga-IE" sz="1800" dirty="0">
              <a:latin typeface="Tw Cen MT" panose="020B0602020104020603" pitchFamily="34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 rot="20710553">
            <a:off x="8393778" y="5677710"/>
            <a:ext cx="3665727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ga-IE" sz="1800" dirty="0" smtClean="0">
                <a:latin typeface="Tw Cen MT" panose="020B0602020104020603" pitchFamily="34" charset="0"/>
              </a:rPr>
              <a:t>Ainmnigh an t-aigéan atá amach ó chósta thiar Mheiriceá Thuaidh. </a:t>
            </a:r>
            <a:endParaRPr lang="ga-IE" sz="18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12518" y="262268"/>
            <a:ext cx="786679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000" dirty="0" smtClean="0">
                <a:latin typeface="Tw Cen MT" panose="020B0602020104020603" pitchFamily="34" charset="0"/>
              </a:rPr>
              <a:t>Tá cúig aigéan </a:t>
            </a:r>
            <a:r>
              <a:rPr lang="en-US" altLang="en-US" sz="3000" dirty="0" err="1" smtClean="0">
                <a:latin typeface="Tw Cen MT" panose="020B0602020104020603" pitchFamily="34" charset="0"/>
              </a:rPr>
              <a:t>ann</a:t>
            </a:r>
            <a:r>
              <a:rPr lang="ga-IE" altLang="en-US" sz="3000" dirty="0" smtClean="0">
                <a:latin typeface="Tw Cen MT" panose="020B0602020104020603" pitchFamily="34" charset="0"/>
              </a:rPr>
              <a:t>. An féidir leat iad a ainmniú?</a:t>
            </a:r>
            <a:endParaRPr lang="ga-IE" altLang="en-US" sz="30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26361" y="57534"/>
            <a:ext cx="963910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000" dirty="0" smtClean="0">
                <a:latin typeface="Tw Cen MT" panose="020B0602020104020603" pitchFamily="34" charset="0"/>
              </a:rPr>
              <a:t>Tá seacht n-ilchríoch ar domhan.</a:t>
            </a:r>
            <a:r>
              <a:rPr lang="en-US" altLang="en-US" sz="3000" dirty="0">
                <a:latin typeface="Tw Cen MT" panose="020B0602020104020603" pitchFamily="34" charset="0"/>
              </a:rPr>
              <a:t> </a:t>
            </a:r>
            <a:r>
              <a:rPr lang="ga-IE" altLang="en-US" sz="3000" dirty="0" smtClean="0">
                <a:latin typeface="Tw Cen MT" panose="020B0602020104020603" pitchFamily="34" charset="0"/>
              </a:rPr>
              <a:t>An féidir leat na hilchríocha sin a ainmniú?</a:t>
            </a:r>
            <a:endParaRPr lang="ga-IE" alt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243" y1="70588" x2="47977" y2="81092"/>
                        <a14:foregroundMark x1="79769" y1="23950" x2="80925" y2="23529"/>
                        <a14:foregroundMark x1="75145" y1="19748" x2="77457" y2="18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4204" y="3478955"/>
            <a:ext cx="716629" cy="9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7457" y1="21008" x2="78613" y2="21008"/>
                        <a14:foregroundMark x1="50867" y1="69328" x2="50289" y2="8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9292" y="2844418"/>
            <a:ext cx="716629" cy="9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9769" y1="26471" x2="82081" y2="25210"/>
                        <a14:foregroundMark x1="49711" y1="69328" x2="49711" y2="86975"/>
                        <a14:foregroundMark x1="76301" y1="20168" x2="77457" y2="20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1006" y="895820"/>
            <a:ext cx="716629" cy="9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5723" y1="20168" x2="77457" y2="19748"/>
                        <a14:foregroundMark x1="50289" y1="69328" x2="49711" y2="87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4838" y="4127433"/>
            <a:ext cx="716629" cy="9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7457" y1="21849" x2="79191" y2="21849"/>
                        <a14:foregroundMark x1="48555" y1="69328" x2="48555" y2="87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4377" y="2201755"/>
            <a:ext cx="716629" cy="9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555" y1="69328" x2="49711" y2="87395"/>
                        <a14:foregroundMark x1="78613" y1="21849" x2="79769" y2="21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6276" y="3740082"/>
            <a:ext cx="716629" cy="9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445" y1="68908" x2="49711" y2="87395"/>
                        <a14:foregroundMark x1="75723" y1="19328" x2="76879" y2="18487"/>
                        <a14:foregroundMark x1="79769" y1="26471" x2="81503" y2="24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354" y="5322592"/>
            <a:ext cx="716629" cy="9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80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 autoUpdateAnimBg="0"/>
      <p:bldP spid="2051" grpId="1" animBg="1"/>
      <p:bldP spid="2053" grpId="0" animBg="1" autoUpdateAnimBg="0"/>
      <p:bldP spid="2053" grpId="1" animBg="1"/>
      <p:bldP spid="2054" grpId="0" animBg="1" autoUpdateAnimBg="0"/>
      <p:bldP spid="2054" grpId="1" animBg="1"/>
      <p:bldP spid="2055" grpId="0" animBg="1" autoUpdateAnimBg="0"/>
      <p:bldP spid="2055" grpId="1" animBg="1"/>
      <p:bldP spid="2056" grpId="0" animBg="1" autoUpdateAnimBg="0"/>
      <p:bldP spid="2056" grpId="1" animBg="1"/>
      <p:bldP spid="2057" grpId="0" animBg="1" autoUpdateAnimBg="0"/>
      <p:bldP spid="2057" grpId="1" animBg="1"/>
      <p:bldP spid="2058" grpId="0" animBg="1" autoUpdateAnimBg="0"/>
      <p:bldP spid="2058" grpId="1" animBg="1"/>
      <p:bldP spid="12" grpId="0" autoUpdateAnimBg="0"/>
      <p:bldP spid="2059" grpId="0" autoUpdateAnimBg="0"/>
      <p:bldP spid="2060" grpId="0" autoUpdateAnimBg="0"/>
      <p:bldP spid="2061" grpId="0" autoUpdateAnimBg="0"/>
      <p:bldP spid="2062" grpId="0" autoUpdateAnimBg="0"/>
      <p:bldP spid="2063" grpId="0" autoUpdateAnimBg="0"/>
      <p:bldP spid="2064" grpId="0" autoUpdateAnimBg="0"/>
      <p:bldP spid="2" grpId="0"/>
      <p:bldP spid="20" grpId="0"/>
      <p:bldP spid="21" grpId="0"/>
      <p:bldP spid="22" grpId="0"/>
      <p:bldP spid="23" grpId="0"/>
      <p:bldP spid="24" grpId="0"/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1" animBg="1"/>
      <p:bldP spid="26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1200" y="476181"/>
            <a:ext cx="1079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Cliceáil ar an ilchríoch ar mhaith leat foghlaim fúithi inniu. 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231" y="3919090"/>
            <a:ext cx="1627664" cy="222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7063" y="5394880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Meiriceá </a:t>
            </a:r>
          </a:p>
          <a:p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Theas</a:t>
            </a:r>
            <a:endParaRPr lang="ga-IE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4100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716" y="1575959"/>
            <a:ext cx="2453434" cy="208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25004" y="2967413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Meiriceá </a:t>
            </a:r>
          </a:p>
          <a:p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Thuaidh</a:t>
            </a:r>
            <a:endParaRPr lang="ga-IE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4102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09" y="4146059"/>
            <a:ext cx="2788888" cy="19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39429" y="5555485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An Áise</a:t>
            </a:r>
            <a:endParaRPr lang="ga-IE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4104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142" y="4020117"/>
            <a:ext cx="2167094" cy="212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98523" y="3969367"/>
            <a:ext cx="108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An Eoraip</a:t>
            </a:r>
            <a:endParaRPr lang="ga-IE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4106" name="Picture 10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0050" y="1344640"/>
            <a:ext cx="3230372" cy="23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055236" y="1507439"/>
            <a:ext cx="119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An Aigéine</a:t>
            </a:r>
            <a:endParaRPr lang="ga-IE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4108" name="Picture 1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6816" y="4024926"/>
            <a:ext cx="2032722" cy="223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316737" y="5856545"/>
            <a:ext cx="104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An Afraic</a:t>
            </a:r>
            <a:endParaRPr lang="ga-IE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4110" name="Picture 1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2966" y="1310178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42966" y="1214928"/>
            <a:ext cx="228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Antartaice</a:t>
            </a:r>
            <a:endParaRPr lang="ga-IE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0918" y="716668"/>
            <a:ext cx="5391150" cy="571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5839517" y="1518017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422" y="1007852"/>
            <a:ext cx="3606917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an Sahára an fásach te is mó </a:t>
            </a:r>
            <a:b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ar domhan. </a:t>
            </a:r>
            <a:r>
              <a:rPr lang="ga-IE" dirty="0" smtClean="0">
                <a:latin typeface="Tw Cen MT" panose="020B0602020104020603" pitchFamily="34" charset="0"/>
              </a:rPr>
              <a:t>Tá beagnach trian de thalamh na hAfraice sa Sahára.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Tá sé ar cheann de na réigiúin is teo ar domhan, agus is é 47</a:t>
            </a:r>
            <a:r>
              <a:rPr lang="ga-IE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C an teocht is airde a taifeadadh ann.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8049283" y="3741775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8461855" y="4854532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12347" y="1608017"/>
            <a:ext cx="15271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6"/>
          </p:cNvCxnSpPr>
          <p:nvPr/>
        </p:nvCxnSpPr>
        <p:spPr>
          <a:xfrm>
            <a:off x="8229283" y="3831775"/>
            <a:ext cx="11677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7578069" y="3486189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876286" y="3568298"/>
            <a:ext cx="37450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7554370" y="1855434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77463" y="1435269"/>
            <a:ext cx="2389623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í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an Níl an abhainn is faide ar domhan. Tá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sí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6673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km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ar fad.</a:t>
            </a:r>
            <a:endParaRPr lang="ga-IE" dirty="0">
              <a:latin typeface="Tw Cen MT" panose="020B06020201040206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34370" y="1945434"/>
            <a:ext cx="94309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5"/>
          </p:cNvCxnSpPr>
          <p:nvPr/>
        </p:nvCxnSpPr>
        <p:spPr>
          <a:xfrm>
            <a:off x="8615495" y="5008172"/>
            <a:ext cx="781526" cy="6506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51855" y="5609704"/>
            <a:ext cx="3576505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Madagascar an t-oileán is mó san Afraic. Tá a lán 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ainmhithe neamhghnácha ann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nach bhfaightear áit ar bith eile ar domhan.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" y="3106633"/>
            <a:ext cx="3390757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Loch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Victoria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loch is mó san Afraic. Is é an dara loch fionnuisce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mó ar domhan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é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7465" y="1616065"/>
            <a:ext cx="9459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anose="020B0602020104020603" pitchFamily="34" charset="0"/>
              </a:rPr>
              <a:t>An </a:t>
            </a:r>
            <a:r>
              <a:rPr lang="en-US" sz="1400" dirty="0" err="1" smtClean="0">
                <a:latin typeface="Tw Cen MT" panose="020B0602020104020603" pitchFamily="34" charset="0"/>
              </a:rPr>
              <a:t>Sahára</a:t>
            </a:r>
            <a:endParaRPr lang="en-GB" sz="1400" dirty="0">
              <a:latin typeface="Tw Cen MT" panose="020B06020201040206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58069" y="2051944"/>
            <a:ext cx="6222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Níl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04967" y="3218555"/>
            <a:ext cx="1016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Sliabh </a:t>
            </a:r>
            <a:r>
              <a:rPr lang="ga-IE" sz="1400" dirty="0" err="1" smtClean="0">
                <a:latin typeface="Tw Cen MT" panose="020B0602020104020603" pitchFamily="34" charset="0"/>
              </a:rPr>
              <a:t>Kilimanjaro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5412" y="4772715"/>
            <a:ext cx="11028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w Cen MT" panose="020B0602020104020603" pitchFamily="34" charset="0"/>
              </a:rPr>
              <a:t>Madagascar</a:t>
            </a:r>
            <a:endParaRPr lang="en-GB" sz="1400" dirty="0"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2816" y="3218529"/>
            <a:ext cx="11023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w Cen MT" panose="020B0602020104020603" pitchFamily="34" charset="0"/>
              </a:rPr>
              <a:t>Loch Victoria</a:t>
            </a:r>
            <a:endParaRPr lang="en-GB" sz="1400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0000" y="144000"/>
            <a:ext cx="9424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Cliceáil ar na ciorcail dhearga chun eolas a fháil ar roinnt de ghnéithe fisiciúla na hAfraice</a:t>
            </a:r>
            <a:r>
              <a:rPr lang="ga-IE" sz="2000" dirty="0" smtClean="0"/>
              <a:t>.</a:t>
            </a:r>
            <a:endParaRPr lang="ga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148254" y="4215161"/>
            <a:ext cx="2079499" cy="3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Atlantach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39283" y="3921775"/>
            <a:ext cx="127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Indiach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1826" y="1006116"/>
            <a:ext cx="1271112" cy="31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Mheánmhuir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7021" y="3231611"/>
            <a:ext cx="2558625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Sliabh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Kilimanjaro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sliabh is airde san Afraic. Is sa Tansáin atá sé, agus tá sé 5895 m ar airde.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31" name="Left Arrow 30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183541" y="138939"/>
            <a:ext cx="1308225" cy="64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hlinkClick r:id="rId3" action="ppaction://hlinksldjump"/>
              </a:rPr>
              <a:t>Ar</a:t>
            </a:r>
            <a:r>
              <a:rPr lang="en-US" dirty="0" smtClean="0">
                <a:solidFill>
                  <a:schemeClr val="tx1"/>
                </a:solidFill>
                <a:hlinkClick r:id="rId3" action="ppaction://hlinksldjump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hlinkClick r:id="rId3" action="ppaction://hlinksldjump"/>
              </a:rPr>
              <a:t>ais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>
            <a:spLocks noChangeAspect="1"/>
          </p:cNvSpPr>
          <p:nvPr/>
        </p:nvSpPr>
        <p:spPr>
          <a:xfrm>
            <a:off x="7866806" y="3741775"/>
            <a:ext cx="2088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13" grpId="0" animBg="1"/>
      <p:bldP spid="14" grpId="0" animBg="1"/>
      <p:bldP spid="16" grpId="0" animBg="1"/>
      <p:bldP spid="34" grpId="0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6604" y="736351"/>
            <a:ext cx="7907130" cy="564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6436436" y="2457088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1" y="2010983"/>
            <a:ext cx="332563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Loch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Baikal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loch fionnuisce is mó ar domhan. Is sa Rúis atá sé.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470169" y="4088101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879926" y="5666275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endCxn id="3" idx="2"/>
          </p:cNvCxnSpPr>
          <p:nvPr/>
        </p:nvCxnSpPr>
        <p:spPr>
          <a:xfrm>
            <a:off x="4066801" y="2514102"/>
            <a:ext cx="2369635" cy="329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50169" y="4181892"/>
            <a:ext cx="2655140" cy="263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5196468" y="4121129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endCxn id="16" idx="2"/>
          </p:cNvCxnSpPr>
          <p:nvPr/>
        </p:nvCxnSpPr>
        <p:spPr>
          <a:xfrm>
            <a:off x="3844688" y="4187033"/>
            <a:ext cx="1351780" cy="24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6470169" y="3350476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34" idx="7"/>
          </p:cNvCxnSpPr>
          <p:nvPr/>
        </p:nvCxnSpPr>
        <p:spPr>
          <a:xfrm flipV="1">
            <a:off x="6623809" y="2488036"/>
            <a:ext cx="1732791" cy="888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59696" y="5744872"/>
            <a:ext cx="2246852" cy="2042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2235" y="3349437"/>
            <a:ext cx="3606917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sna Himiléithe atá a lán de na sléibhte is airde ar domhan, Sliabh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Everest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ina measc. Is é Sliabh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Everest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sliabh is airde ar domhan. Tá sé 8848 m ar airde.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85685" y="2180259"/>
            <a:ext cx="10507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Loch </a:t>
            </a:r>
            <a:r>
              <a:rPr lang="ga-IE" sz="1400" dirty="0" err="1" smtClean="0">
                <a:latin typeface="Tw Cen MT" panose="020B0602020104020603" pitchFamily="34" charset="0"/>
              </a:rPr>
              <a:t>Baikal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06548" y="3350476"/>
            <a:ext cx="13299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Gaineamhlach </a:t>
            </a:r>
            <a:r>
              <a:rPr lang="ga-IE" sz="1400" dirty="0" err="1" smtClean="0">
                <a:latin typeface="Tw Cen MT" panose="020B0602020104020603" pitchFamily="34" charset="0"/>
              </a:rPr>
              <a:t>Ghóibí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6600" y="735742"/>
            <a:ext cx="3694952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Gaineamhlach fuar is ea Gaineamhlach </a:t>
            </a:r>
            <a:r>
              <a:rPr lang="ga-IE" dirty="0" err="1">
                <a:latin typeface="Tw Cen MT" panose="020B0602020104020603" pitchFamily="34" charset="0"/>
                <a:cs typeface="Arial" panose="020B0604020202020204" pitchFamily="34" charset="0"/>
              </a:rPr>
              <a:t>Ghóibí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 murab ionann is mórán de ghaineamhlaigh eile an domhain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Tá 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cáil ar Ghaineamhlach </a:t>
            </a:r>
            <a:r>
              <a:rPr lang="ga-IE" dirty="0" err="1">
                <a:latin typeface="Tw Cen MT" panose="020B0602020104020603" pitchFamily="34" charset="0"/>
                <a:cs typeface="Arial" panose="020B0604020202020204" pitchFamily="34" charset="0"/>
              </a:rPr>
              <a:t>Ghóibí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 as an eolas a bhailigh eolaithe ann maidir leis na dineasáir. Fuarthas go leor iontaisí tábhachtacha dineasár i nGaineamhlach </a:t>
            </a:r>
            <a:r>
              <a:rPr lang="ga-IE" dirty="0" err="1">
                <a:latin typeface="Tw Cen MT" panose="020B0602020104020603" pitchFamily="34" charset="0"/>
                <a:cs typeface="Arial" panose="020B0604020202020204" pitchFamily="34" charset="0"/>
              </a:rPr>
              <a:t>Ghóibí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7022" y="3818461"/>
            <a:ext cx="11541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Na Himiléithe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22811" y="4273690"/>
            <a:ext cx="1057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en-US" sz="1400" dirty="0" err="1">
                <a:latin typeface="Tw Cen MT" panose="020B0602020104020603" pitchFamily="34" charset="0"/>
              </a:rPr>
              <a:t>I</a:t>
            </a:r>
            <a:r>
              <a:rPr lang="ga-IE" sz="1400" dirty="0" err="1" smtClean="0">
                <a:latin typeface="Tw Cen MT" panose="020B0602020104020603" pitchFamily="34" charset="0"/>
              </a:rPr>
              <a:t>aing-tsí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6436" y="5165311"/>
            <a:ext cx="7527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Boirneo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20694" y="5795242"/>
            <a:ext cx="1402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Indiach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2221" y="5364355"/>
            <a:ext cx="3697475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Boirneo an t-oileán is mó san Áise.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Tá a 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lán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ainmhithe neamhghnácha 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ann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nach bhfaightear áit ar bith eile ar domhan,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an t-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órang-útan </a:t>
            </a:r>
            <a:r>
              <a:rPr lang="ga-IE" dirty="0" err="1">
                <a:latin typeface="Tw Cen MT" panose="020B0602020104020603" pitchFamily="34" charset="0"/>
                <a:cs typeface="Arial" panose="020B0604020202020204" pitchFamily="34" charset="0"/>
              </a:rPr>
              <a:t>Boirneoch</a:t>
            </a:r>
            <a:r>
              <a:rPr lang="ga-IE" dirty="0" smtClean="0">
                <a:latin typeface="Tw Cen MT" panose="020B0602020104020603" pitchFamily="34" charset="0"/>
              </a:rPr>
              <a:t>, mar shampla.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71532" y="4849470"/>
            <a:ext cx="200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Ciúin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05309" y="3829886"/>
            <a:ext cx="2746245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í an Iaing-tsí an abhainn is faide san Áise. Is sa tSín atá sí agus tá sí 6380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km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ar fad. Is í an tríú habhainn is faide ar domhan í.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32" name="Left Arrow 31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183541" y="138939"/>
            <a:ext cx="1308225" cy="64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  <a:hlinkClick r:id="rId4" action="ppaction://hlinksldjump"/>
              </a:rPr>
              <a:t>Ar ais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80000" y="144000"/>
            <a:ext cx="90817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Cliceáil ar na ciorcail dhearga chun eolas a fháil ar roinnt de ghnéithe fisiciúla na hÁise</a:t>
            </a:r>
            <a:r>
              <a:rPr lang="ga-IE" sz="2000" dirty="0" smtClean="0"/>
              <a:t>.</a:t>
            </a:r>
            <a:endParaRPr lang="ga-IE" sz="2000" dirty="0"/>
          </a:p>
        </p:txBody>
      </p:sp>
      <p:sp>
        <p:nvSpPr>
          <p:cNvPr id="37" name="Isosceles Triangle 36"/>
          <p:cNvSpPr>
            <a:spLocks noChangeAspect="1"/>
          </p:cNvSpPr>
          <p:nvPr/>
        </p:nvSpPr>
        <p:spPr>
          <a:xfrm>
            <a:off x="5376468" y="4183690"/>
            <a:ext cx="2088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28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13" grpId="0" animBg="1"/>
      <p:bldP spid="14" grpId="0" animBg="1"/>
      <p:bldP spid="16" grpId="0" animBg="1"/>
      <p:bldP spid="34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466" y="122400"/>
            <a:ext cx="4654803" cy="64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4966699" y="2976446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2911589"/>
            <a:ext cx="374664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Loch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Titicaca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loch is mó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 Meiriceá Theas. Is é an loch mór is airde ar domhan é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agus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é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suite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3810 m os cionn leibhéal na farraige.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173365" y="5355160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040650" y="4327298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endCxn id="3" idx="2"/>
          </p:cNvCxnSpPr>
          <p:nvPr/>
        </p:nvCxnSpPr>
        <p:spPr>
          <a:xfrm>
            <a:off x="3746643" y="3066446"/>
            <a:ext cx="1220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04775" y="5446322"/>
            <a:ext cx="2192179" cy="161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4689266" y="2664385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847024" y="2754385"/>
            <a:ext cx="8422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6063252" y="1937257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44778" y="1217671"/>
            <a:ext cx="3431849" cy="20313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í an Amasóin an abhainn is faide i Meiriceá Theas. Tá sí 6452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km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b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ar fad. Tá an chuid is mó d’abhantrach na hAmasóine clúdaithe le foraois bháistí. Is í foraois bháistí na hAmasóine an fhoraois bháistí is mó ar domhan.</a:t>
            </a:r>
            <a:endParaRPr lang="ga-IE" dirty="0">
              <a:latin typeface="Tw Cen MT" panose="020B0602020104020603" pitchFamily="34" charset="0"/>
            </a:endParaRPr>
          </a:p>
        </p:txBody>
      </p:sp>
      <p:cxnSp>
        <p:nvCxnSpPr>
          <p:cNvPr id="20" name="Straight Connector 19"/>
          <p:cNvCxnSpPr>
            <a:stCxn id="34" idx="6"/>
          </p:cNvCxnSpPr>
          <p:nvPr/>
        </p:nvCxnSpPr>
        <p:spPr>
          <a:xfrm>
            <a:off x="6243252" y="2027257"/>
            <a:ext cx="20015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71806" y="4417298"/>
            <a:ext cx="112634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2600" y="4200815"/>
            <a:ext cx="3862461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Aconcagua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sliabh is airde i Meiriceá Theas. Tá sé 6960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m ar airde.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700" y="1618320"/>
            <a:ext cx="3435575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iad na hAindéis an sliabhraon is faide ar domhan. Tá siad 7242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km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ar fad agus tá siad suite le hais imeall thiar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Mheiriceá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Theas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5" name="Isosceles Triangle 24"/>
          <p:cNvSpPr>
            <a:spLocks noChangeAspect="1"/>
          </p:cNvSpPr>
          <p:nvPr/>
        </p:nvSpPr>
        <p:spPr>
          <a:xfrm>
            <a:off x="5054565" y="4102178"/>
            <a:ext cx="2088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465584" y="5211994"/>
            <a:ext cx="2783316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Gaineamhlach na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Patagóin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gaineamhlach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mó i Meiriceá Theas.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2594" y="2571099"/>
            <a:ext cx="1116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anose="020B0602020104020603" pitchFamily="34" charset="0"/>
              </a:rPr>
              <a:t>Loch Titicaca</a:t>
            </a:r>
            <a:endParaRPr lang="en-GB" sz="14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3677" y="1591085"/>
            <a:ext cx="1044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Amasóin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884463">
            <a:off x="4273876" y="4993292"/>
            <a:ext cx="122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Gaineamhlach </a:t>
            </a:r>
          </a:p>
          <a:p>
            <a:r>
              <a:rPr lang="ga-IE" sz="1400" dirty="0" smtClean="0">
                <a:latin typeface="Tw Cen MT" panose="020B0602020104020603" pitchFamily="34" charset="0"/>
              </a:rPr>
              <a:t>na </a:t>
            </a:r>
            <a:r>
              <a:rPr lang="ga-IE" sz="1400" dirty="0" err="1" smtClean="0">
                <a:latin typeface="Tw Cen MT" panose="020B0602020104020603" pitchFamily="34" charset="0"/>
              </a:rPr>
              <a:t>Patagóin</a:t>
            </a:r>
            <a:r>
              <a:rPr lang="en-US" sz="1400" dirty="0" smtClean="0">
                <a:latin typeface="Tw Cen MT" panose="020B0602020104020603" pitchFamily="34" charset="0"/>
              </a:rPr>
              <a:t>e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78509" y="4194151"/>
            <a:ext cx="972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anose="020B0602020104020603" pitchFamily="34" charset="0"/>
              </a:rPr>
              <a:t>Aconcagua</a:t>
            </a:r>
            <a:endParaRPr lang="en-GB" sz="1400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2699" y="2318458"/>
            <a:ext cx="1044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Na hAindéis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1803" y="4077361"/>
            <a:ext cx="2000224" cy="5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endParaRPr lang="ga-IE" sz="1400" dirty="0" smtClean="0">
              <a:latin typeface="Tw Cen MT" panose="020B0602020104020603" pitchFamily="34" charset="0"/>
            </a:endParaRPr>
          </a:p>
          <a:p>
            <a:r>
              <a:rPr lang="ga-IE" sz="1400" dirty="0" smtClean="0">
                <a:latin typeface="Tw Cen MT" panose="020B0602020104020603" pitchFamily="34" charset="0"/>
              </a:rPr>
              <a:t>Atlantach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46643" y="3525721"/>
            <a:ext cx="2000224" cy="5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endParaRPr lang="ga-IE" sz="1400" dirty="0" smtClean="0">
              <a:latin typeface="Tw Cen MT" panose="020B0602020104020603" pitchFamily="34" charset="0"/>
            </a:endParaRPr>
          </a:p>
          <a:p>
            <a:r>
              <a:rPr lang="ga-IE" sz="1400" dirty="0" smtClean="0">
                <a:latin typeface="Tw Cen MT" panose="020B0602020104020603" pitchFamily="34" charset="0"/>
              </a:rPr>
              <a:t>Ciúin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50509" y="546825"/>
            <a:ext cx="2000224" cy="5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endParaRPr lang="ga-IE" sz="1400" dirty="0" smtClean="0">
              <a:latin typeface="Tw Cen MT" panose="020B0602020104020603" pitchFamily="34" charset="0"/>
            </a:endParaRPr>
          </a:p>
          <a:p>
            <a:r>
              <a:rPr lang="ga-IE" sz="1400" dirty="0" smtClean="0">
                <a:latin typeface="Tw Cen MT" panose="020B0602020104020603" pitchFamily="34" charset="0"/>
              </a:rPr>
              <a:t>Atlantach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3" name="Left Arrow 32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183541" y="138939"/>
            <a:ext cx="1308225" cy="64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hlinkClick r:id="rId3" action="ppaction://hlinksldjump"/>
              </a:rPr>
              <a:t>Ar</a:t>
            </a:r>
            <a:r>
              <a:rPr lang="en-US" dirty="0" smtClean="0">
                <a:solidFill>
                  <a:schemeClr val="tx1"/>
                </a:solidFill>
                <a:hlinkClick r:id="rId3" action="ppaction://hlinksldjump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hlinkClick r:id="rId3" action="ppaction://hlinksldjump"/>
              </a:rPr>
              <a:t>ais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80000" y="144000"/>
            <a:ext cx="10034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Cliceáil ar na ciorcail dhearga chun eolas a fháil ar roinnt de ghnéithe fisiciúla Mheiriceá Theas</a:t>
            </a:r>
            <a:r>
              <a:rPr lang="ga-IE" sz="2000" dirty="0" smtClean="0"/>
              <a:t>.</a:t>
            </a:r>
            <a:endParaRPr lang="ga-IE" sz="2000" dirty="0"/>
          </a:p>
        </p:txBody>
      </p:sp>
    </p:spTree>
    <p:extLst>
      <p:ext uri="{BB962C8B-B14F-4D97-AF65-F5344CB8AC3E}">
        <p14:creationId xmlns:p14="http://schemas.microsoft.com/office/powerpoint/2010/main" val="142515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13" grpId="0" animBg="1"/>
      <p:bldP spid="14" grpId="0" animBg="1"/>
      <p:bldP spid="16" grpId="0" animBg="1"/>
      <p:bldP spid="34" grpId="0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463" y="709200"/>
            <a:ext cx="6084000" cy="58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3314718" y="1748321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82" y="1310629"/>
            <a:ext cx="2505049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Denali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, nó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Mount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McKinley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, an sliabh is airde i Meiriceá Thuaidh. Is in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Alasca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atá sé agus tá sé 6194 m ar airde.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899074" y="3955159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378660" y="4645324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28586" y="1838321"/>
            <a:ext cx="69945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79074" y="4045159"/>
            <a:ext cx="2136235" cy="315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4650966" y="3514977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142075" y="3604977"/>
            <a:ext cx="1598891" cy="223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7383500" y="1047208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36648" y="834580"/>
            <a:ext cx="3152152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í an Ghraonlainn an t-oileán is mó ar domhan nach ilchríoch é. </a:t>
            </a:r>
            <a:r>
              <a:rPr lang="ga-IE" dirty="0" smtClean="0">
                <a:latin typeface="Tw Cen MT" panose="020B0602020104020603" pitchFamily="34" charset="0"/>
              </a:rPr>
              <a:t>Is críoch fhéinrialaitheach de chuid Ríocht na Danmhairge í </a:t>
            </a:r>
            <a:br>
              <a:rPr lang="ga-IE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an Ghraonlainn.</a:t>
            </a:r>
            <a:endParaRPr lang="ga-IE" dirty="0">
              <a:latin typeface="Tw Cen MT" panose="020B06020201040206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554370" y="1147471"/>
            <a:ext cx="1282278" cy="10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40966" y="4735324"/>
            <a:ext cx="1682694" cy="21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43806" y="4735324"/>
            <a:ext cx="3487363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an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Mississi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p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pi-Missouri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abhainn is faide i Meiriceá Thuaidh. Tá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sé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5969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km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ar fad.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24" y="3079219"/>
            <a:ext cx="3299616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Tá na Sléibhte Creagacha mar a bheadh cnámh droma Mheiriceá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Thuaidh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ann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iad an tríú sliabhraon is faide ar domhan iad agus tá siad 4800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km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ar fad.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5" name="Isosceles Triangle 24"/>
          <p:cNvSpPr>
            <a:spLocks noChangeAspect="1"/>
          </p:cNvSpPr>
          <p:nvPr/>
        </p:nvSpPr>
        <p:spPr>
          <a:xfrm>
            <a:off x="3583420" y="1724849"/>
            <a:ext cx="2088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2" name="TextBox 11"/>
          <p:cNvSpPr txBox="1"/>
          <p:nvPr/>
        </p:nvSpPr>
        <p:spPr>
          <a:xfrm>
            <a:off x="8836648" y="3447721"/>
            <a:ext cx="3228352" cy="313932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Tá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cúig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loch mhóra ceangailte le chéile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a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r </a:t>
            </a:r>
            <a:r>
              <a:rPr lang="ga-IE" dirty="0">
                <a:latin typeface="Tw Cen MT" panose="020B0602020104020603" pitchFamily="34" charset="0"/>
                <a:cs typeface="Arial" panose="020B0604020202020204" pitchFamily="34" charset="0"/>
              </a:rPr>
              <a:t>an teorainn idir Stáit Aontaithe Mheiriceá agus Ceanada: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Loch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Superior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, Loch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Michigan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, Loch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Huron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, Loch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Erie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agus Loch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Ontario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Na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Lochanna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Móra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a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thugtar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orthu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agus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tá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siad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trí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oiread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níos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mó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ná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Éire </a:t>
            </a:r>
            <a:b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ó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thaobh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achair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de!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Loch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Superior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loch is mó i Meiriceá Thuaidh.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79074" y="3597738"/>
            <a:ext cx="15479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Na Lochanna Móra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67073" y="1656866"/>
            <a:ext cx="649490" cy="3159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w Cen MT" panose="020B0602020104020603" pitchFamily="34" charset="0"/>
              </a:rPr>
              <a:t>Denali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78840" y="3754606"/>
            <a:ext cx="187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Na Sléibhte Creagacha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9692" y="4645324"/>
            <a:ext cx="17639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Mississip</a:t>
            </a:r>
            <a:r>
              <a:rPr lang="en-US" sz="1400" dirty="0" smtClean="0">
                <a:latin typeface="Tw Cen MT" panose="020B0602020104020603" pitchFamily="34" charset="0"/>
              </a:rPr>
              <a:t>p</a:t>
            </a:r>
            <a:r>
              <a:rPr lang="ga-IE" sz="1400" dirty="0" smtClean="0">
                <a:latin typeface="Tw Cen MT" panose="020B0602020104020603" pitchFamily="34" charset="0"/>
              </a:rPr>
              <a:t>i-</a:t>
            </a:r>
            <a:r>
              <a:rPr lang="ga-IE" sz="1400" dirty="0" err="1" smtClean="0">
                <a:latin typeface="Tw Cen MT" panose="020B0602020104020603" pitchFamily="34" charset="0"/>
              </a:rPr>
              <a:t>Missouri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23228" y="781338"/>
            <a:ext cx="12961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Ghraonlainn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35382" y="2771442"/>
            <a:ext cx="2017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Ciúin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93620" y="4046736"/>
            <a:ext cx="2000224" cy="5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endParaRPr lang="ga-IE" sz="1400" dirty="0" smtClean="0">
              <a:latin typeface="Tw Cen MT" panose="020B0602020104020603" pitchFamily="34" charset="0"/>
            </a:endParaRPr>
          </a:p>
          <a:p>
            <a:r>
              <a:rPr lang="ga-IE" sz="1400" dirty="0" smtClean="0">
                <a:latin typeface="Tw Cen MT" panose="020B0602020104020603" pitchFamily="34" charset="0"/>
              </a:rPr>
              <a:t>Atlantach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32" name="Left Arrow 31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183541" y="138939"/>
            <a:ext cx="1308225" cy="64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  <a:hlinkClick r:id="rId3" action="ppaction://hlinksldjump"/>
              </a:rPr>
              <a:t>Ar ais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80000" y="144000"/>
            <a:ext cx="10085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Cliceáil ar na ciorcail dhearga </a:t>
            </a:r>
            <a:r>
              <a:rPr lang="ga-IE" sz="2000" dirty="0">
                <a:latin typeface="Tw Cen MT" panose="020B0602020104020603" pitchFamily="34" charset="0"/>
              </a:rPr>
              <a:t>chun eolas a fháil ar roinnt de ghnéithe fisiciúla </a:t>
            </a:r>
            <a:r>
              <a:rPr lang="ga-IE" sz="2000" dirty="0" smtClean="0">
                <a:latin typeface="Tw Cen MT" panose="020B0602020104020603" pitchFamily="34" charset="0"/>
              </a:rPr>
              <a:t>Mheiriceá Thuaidh</a:t>
            </a:r>
            <a:r>
              <a:rPr lang="ga-IE" sz="2000" dirty="0" smtClean="0"/>
              <a:t>.</a:t>
            </a:r>
            <a:endParaRPr lang="ga-IE" sz="2000" dirty="0"/>
          </a:p>
        </p:txBody>
      </p:sp>
    </p:spTree>
    <p:extLst>
      <p:ext uri="{BB962C8B-B14F-4D97-AF65-F5344CB8AC3E}">
        <p14:creationId xmlns:p14="http://schemas.microsoft.com/office/powerpoint/2010/main" val="9904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13" grpId="0" animBg="1"/>
      <p:bldP spid="14" grpId="0" animBg="1"/>
      <p:bldP spid="16" grpId="0" animBg="1"/>
      <p:bldP spid="34" grpId="0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7618" y="662400"/>
            <a:ext cx="8244628" cy="587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4868431" y="3500032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189531" y="5045660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412561" y="4097404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12991" y="3555936"/>
            <a:ext cx="8082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63860" y="5159285"/>
            <a:ext cx="1145044" cy="65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4458901" y="4356021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6" idx="6"/>
          </p:cNvCxnSpPr>
          <p:nvPr/>
        </p:nvCxnSpPr>
        <p:spPr>
          <a:xfrm>
            <a:off x="4638901" y="4446021"/>
            <a:ext cx="2518041" cy="5066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4397309" y="2762033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548901" y="2857303"/>
            <a:ext cx="9121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4835" y="2917336"/>
            <a:ext cx="2618365" cy="20313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Gaineamhlach Mór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Victoria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gaineamhlach is mó san Aigéine. Fásach is ea cuid mhaith de cheantar lár na hAstráile.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‘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Iargúil na hAstráile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’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 thugtar ar an gceantar sin.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644" y="5058360"/>
            <a:ext cx="2984264" cy="175432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Dhá oileán atá sa </a:t>
            </a:r>
            <a:b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Nua-Shéalainn. Tá foraoisí, bolcáin agus foinsí teo ar an Oileán Thuaidh. Tá sléibhte agus oighearshruthanna ar an Oileán Theas.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6174" y="2281892"/>
            <a:ext cx="1260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err="1" smtClean="0">
                <a:latin typeface="Tw Cen MT" panose="020B0602020104020603" pitchFamily="34" charset="0"/>
              </a:rPr>
              <a:t>Mount</a:t>
            </a:r>
            <a:r>
              <a:rPr lang="ga-IE" sz="1400" dirty="0" smtClean="0">
                <a:latin typeface="Tw Cen MT" panose="020B0602020104020603" pitchFamily="34" charset="0"/>
              </a:rPr>
              <a:t> </a:t>
            </a:r>
            <a:r>
              <a:rPr lang="ga-IE" sz="1400" dirty="0" err="1" smtClean="0">
                <a:latin typeface="Tw Cen MT" panose="020B0602020104020603" pitchFamily="34" charset="0"/>
              </a:rPr>
              <a:t>Wilh</a:t>
            </a:r>
            <a:r>
              <a:rPr lang="en-US" sz="1400" dirty="0" smtClean="0">
                <a:latin typeface="Tw Cen MT" panose="020B0602020104020603" pitchFamily="34" charset="0"/>
              </a:rPr>
              <a:t>el</a:t>
            </a:r>
            <a:r>
              <a:rPr lang="ga-IE" sz="1400" dirty="0" smtClean="0">
                <a:latin typeface="Tw Cen MT" panose="020B0602020104020603" pitchFamily="34" charset="0"/>
              </a:rPr>
              <a:t>m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0961" y="5548822"/>
            <a:ext cx="1476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Nua-Shéalainn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8290" y="3144946"/>
            <a:ext cx="212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Mhórsceir</a:t>
            </a:r>
            <a:r>
              <a:rPr lang="ga-IE" sz="1400" dirty="0" smtClean="0">
                <a:latin typeface="Tw Cen MT" panose="020B0602020104020603" pitchFamily="34" charset="0"/>
              </a:rPr>
              <a:t> Bhacainneach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9581" y="4588934"/>
            <a:ext cx="15196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Murray-</a:t>
            </a:r>
            <a:r>
              <a:rPr lang="ga-IE" sz="1400" dirty="0" err="1" smtClean="0">
                <a:latin typeface="Tw Cen MT" panose="020B0602020104020603" pitchFamily="34" charset="0"/>
              </a:rPr>
              <a:t>Darling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64926" y="3555936"/>
            <a:ext cx="12514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Gaineamhlach Mór </a:t>
            </a:r>
            <a:r>
              <a:rPr lang="ga-IE" sz="1400" dirty="0" err="1" smtClean="0">
                <a:latin typeface="Tw Cen MT" panose="020B0602020104020603" pitchFamily="34" charset="0"/>
              </a:rPr>
              <a:t>Victoria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1043" y="1656974"/>
            <a:ext cx="425869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Mount Wilhelm i Nua-Ghuine Phapua </a:t>
            </a:r>
            <a:b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an sliabh is airde san Aigéine. Tá sé 4509 m </a:t>
            </a:r>
            <a:b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ar airde. Timpeall 600 oileán ar fad atá</a:t>
            </a:r>
            <a:b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 Nua-Ghuine Phapua.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05999" y="3194554"/>
            <a:ext cx="200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Ciúin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48608" y="5987439"/>
            <a:ext cx="200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Theas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3594" y="2569598"/>
            <a:ext cx="200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Indiach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56941" y="4536021"/>
            <a:ext cx="2935326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Is é an Murray-</a:t>
            </a:r>
            <a:r>
              <a:rPr lang="ga-IE" dirty="0" err="1" smtClean="0">
                <a:latin typeface="Tw Cen MT" panose="020B0602020104020603" pitchFamily="34" charset="0"/>
              </a:rPr>
              <a:t>Darling</a:t>
            </a:r>
            <a:r>
              <a:rPr lang="ga-IE" dirty="0" smtClean="0">
                <a:latin typeface="Tw Cen MT" panose="020B0602020104020603" pitchFamily="34" charset="0"/>
              </a:rPr>
              <a:t> an abhainn is faide san Aigéine. Tá sé 3750 </a:t>
            </a:r>
            <a:r>
              <a:rPr lang="ga-IE" dirty="0" err="1" smtClean="0">
                <a:latin typeface="Tw Cen MT" panose="020B0602020104020603" pitchFamily="34" charset="0"/>
              </a:rPr>
              <a:t>km</a:t>
            </a:r>
            <a:r>
              <a:rPr lang="ga-IE" dirty="0" smtClean="0">
                <a:latin typeface="Tw Cen MT" panose="020B0602020104020603" pitchFamily="34" charset="0"/>
              </a:rPr>
              <a:t> ar fad.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196" y="3555936"/>
            <a:ext cx="2505049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Is í an Mhórsceir Bhacainneach an sceir choiréil is mó ar domhan.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30" name="Left Arrow 29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183541" y="140400"/>
            <a:ext cx="1308225" cy="64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  <a:hlinkClick r:id="rId3" action="ppaction://hlinksldjump"/>
              </a:rPr>
              <a:t>Ar ais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31" name="Isosceles Triangle 30"/>
          <p:cNvSpPr>
            <a:spLocks noChangeAspect="1"/>
          </p:cNvSpPr>
          <p:nvPr/>
        </p:nvSpPr>
        <p:spPr>
          <a:xfrm>
            <a:off x="4489490" y="2546066"/>
            <a:ext cx="2088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cxnSp>
        <p:nvCxnSpPr>
          <p:cNvPr id="19" name="Straight Connector 18"/>
          <p:cNvCxnSpPr>
            <a:stCxn id="15" idx="3"/>
            <a:endCxn id="14" idx="2"/>
          </p:cNvCxnSpPr>
          <p:nvPr/>
        </p:nvCxnSpPr>
        <p:spPr>
          <a:xfrm>
            <a:off x="2743200" y="3932999"/>
            <a:ext cx="669361" cy="2544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80000" y="144000"/>
            <a:ext cx="94754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Cliceáil ar na ciorcail dhearga </a:t>
            </a:r>
            <a:r>
              <a:rPr lang="ga-IE" sz="2000" dirty="0">
                <a:latin typeface="Tw Cen MT" panose="020B0602020104020603" pitchFamily="34" charset="0"/>
              </a:rPr>
              <a:t>chun eolas a fháil ar roinnt de ghnéithe fisiciúla </a:t>
            </a:r>
            <a:r>
              <a:rPr lang="ga-IE" sz="2000" dirty="0" smtClean="0">
                <a:latin typeface="Tw Cen MT" panose="020B0602020104020603" pitchFamily="34" charset="0"/>
              </a:rPr>
              <a:t>na hAigéine</a:t>
            </a:r>
            <a:r>
              <a:rPr lang="ga-IE" sz="2000" dirty="0" smtClean="0"/>
              <a:t>.</a:t>
            </a:r>
            <a:endParaRPr lang="ga-IE" sz="2000" dirty="0"/>
          </a:p>
        </p:txBody>
      </p:sp>
    </p:spTree>
    <p:extLst>
      <p:ext uri="{BB962C8B-B14F-4D97-AF65-F5344CB8AC3E}">
        <p14:creationId xmlns:p14="http://schemas.microsoft.com/office/powerpoint/2010/main" val="117943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6" grpId="0" animBg="1"/>
      <p:bldP spid="3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9704" y="1186698"/>
            <a:ext cx="5715000" cy="490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27929" y="2934701"/>
            <a:ext cx="2078171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Is é an Pol Theas </a:t>
            </a:r>
            <a:r>
              <a:rPr lang="en-US" dirty="0" smtClean="0">
                <a:latin typeface="Tw Cen MT" panose="020B0602020104020603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an pointe is faide </a:t>
            </a:r>
            <a:r>
              <a:rPr lang="en-US" dirty="0" smtClean="0">
                <a:latin typeface="Tw Cen MT" panose="020B0602020104020603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ó dheas ar domhan.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971044" y="5912153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3" idx="6"/>
            <a:endCxn id="7" idx="1"/>
          </p:cNvCxnSpPr>
          <p:nvPr/>
        </p:nvCxnSpPr>
        <p:spPr>
          <a:xfrm flipV="1">
            <a:off x="5937204" y="3396366"/>
            <a:ext cx="2690725" cy="2279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75057" y="6002164"/>
            <a:ext cx="1145044" cy="65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4444935" y="3044307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endCxn id="34" idx="1"/>
          </p:cNvCxnSpPr>
          <p:nvPr/>
        </p:nvCxnSpPr>
        <p:spPr>
          <a:xfrm>
            <a:off x="2820427" y="2234626"/>
            <a:ext cx="1650868" cy="8360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2"/>
          </p:cNvCxnSpPr>
          <p:nvPr/>
        </p:nvCxnSpPr>
        <p:spPr>
          <a:xfrm flipV="1">
            <a:off x="3132667" y="4388237"/>
            <a:ext cx="2624537" cy="821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33874" y="5936922"/>
            <a:ext cx="2737326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Tá Antartaice timpeallaithe ag an Aigéan Theas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.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18219" y="3004918"/>
            <a:ext cx="10057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Leithinis Antartach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8270" y="2472600"/>
            <a:ext cx="126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Oighearshruth </a:t>
            </a:r>
            <a:r>
              <a:rPr lang="ga-IE" sz="1400" dirty="0" err="1" smtClean="0">
                <a:latin typeface="Tw Cen MT" panose="020B0602020104020603" pitchFamily="34" charset="0"/>
              </a:rPr>
              <a:t>Lambert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23998" y="3978444"/>
            <a:ext cx="1147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1400" dirty="0" smtClean="0">
                <a:latin typeface="Tw Cen MT" panose="020B0602020104020603" pitchFamily="34" charset="0"/>
              </a:rPr>
              <a:t>Oighearchlár Ross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4512" y="3242477"/>
            <a:ext cx="11566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Pol Theas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583" y="810356"/>
            <a:ext cx="2766318" cy="20313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Síneann an Leithinis Antartach i dtreo Mheiriceá Theas. Is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í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an Leithinis Antartach an t-aon áit in Antartaice nach mbíonn clúdaithe le hoighear i rith na bliana ar fad.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49008" y="5808133"/>
            <a:ext cx="1427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err="1" smtClean="0">
                <a:latin typeface="Tw Cen MT" panose="020B0602020104020603" pitchFamily="34" charset="0"/>
              </a:rPr>
              <a:t>tAigéan</a:t>
            </a:r>
            <a:r>
              <a:rPr lang="ga-IE" sz="1400" dirty="0" smtClean="0">
                <a:latin typeface="Tw Cen MT" panose="020B0602020104020603" pitchFamily="34" charset="0"/>
              </a:rPr>
              <a:t> Theas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36941" y="859572"/>
            <a:ext cx="2633036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Tá Oighearshruth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Lambert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ar cheann de na 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h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oighearshruthanna is mó ar domhan. Tá sé 85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km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ar leithead agus timpeall 400</a:t>
            </a:r>
            <a:r>
              <a:rPr lang="en-US" dirty="0" smtClean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dirty="0" err="1" smtClean="0">
                <a:latin typeface="Tw Cen MT" panose="020B0602020104020603" pitchFamily="34" charset="0"/>
                <a:cs typeface="Arial" panose="020B0604020202020204" pitchFamily="34" charset="0"/>
              </a:rPr>
              <a:t>km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 ar fad. </a:t>
            </a:r>
            <a:endParaRPr lang="ga-IE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512" y="5104661"/>
            <a:ext cx="2286963" cy="171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8534" y="3624273"/>
            <a:ext cx="3093808" cy="23083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Is é Oighearchlár Ross an </a:t>
            </a:r>
            <a:b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t-oighearchlár is mó ar domhan. Tá </a:t>
            </a:r>
            <a:r>
              <a:rPr lang="ga-IE" dirty="0" smtClean="0">
                <a:latin typeface="Tw Cen MT" panose="020B0602020104020603" pitchFamily="34" charset="0"/>
                <a:cs typeface="Arial" panose="020B0604020202020204" pitchFamily="34" charset="0"/>
              </a:rPr>
              <a:t>sé beagnach chomh mór leis an bhFrainc! Thrasnaigh Roald Amundsen agus a fhoireann Oighearchlár Ross ar a mbealach go dtí an Pol Theas sa bhliain 1911.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30" name="Left Arrow 29">
            <a:hlinkClick r:id="rId5" action="ppaction://hlinksldjump"/>
          </p:cNvPr>
          <p:cNvSpPr>
            <a:spLocks noChangeAspect="1"/>
          </p:cNvSpPr>
          <p:nvPr/>
        </p:nvSpPr>
        <p:spPr>
          <a:xfrm>
            <a:off x="183541" y="138939"/>
            <a:ext cx="1308225" cy="64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  <a:hlinkClick r:id="rId5" action="ppaction://hlinksldjump"/>
              </a:rPr>
              <a:t>Ar ais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0000" y="144000"/>
            <a:ext cx="92849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Cliceáil ar na ciorcail dhearga chun eolas a fháil ar roinnt de ghnéithe fisiciúla Antartaice</a:t>
            </a:r>
            <a:r>
              <a:rPr lang="ga-IE" sz="2000" dirty="0" smtClean="0"/>
              <a:t>.</a:t>
            </a:r>
            <a:endParaRPr lang="ga-IE" sz="20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102566" y="2774307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282566" y="2604114"/>
            <a:ext cx="1854375" cy="2601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>
            <a:spLocks noChangeAspect="1"/>
          </p:cNvSpPr>
          <p:nvPr/>
        </p:nvSpPr>
        <p:spPr>
          <a:xfrm>
            <a:off x="5757204" y="3534273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757204" y="4298237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7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13" grpId="0" animBg="1"/>
      <p:bldP spid="34" grpId="0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6" grpId="0" animBg="1"/>
      <p:bldP spid="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10933</TotalTime>
  <Words>1251</Words>
  <Application>Microsoft Office PowerPoint</Application>
  <PresentationFormat>Custom</PresentationFormat>
  <Paragraphs>203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340</cp:revision>
  <dcterms:created xsi:type="dcterms:W3CDTF">2019-09-09T08:01:56Z</dcterms:created>
  <dcterms:modified xsi:type="dcterms:W3CDTF">2021-03-19T08:47:10Z</dcterms:modified>
</cp:coreProperties>
</file>